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24"/>
  </p:notes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4" r:id="rId17"/>
    <p:sldId id="278" r:id="rId18"/>
    <p:sldId id="272" r:id="rId19"/>
    <p:sldId id="273" r:id="rId20"/>
    <p:sldId id="275" r:id="rId21"/>
    <p:sldId id="276" r:id="rId22"/>
    <p:sldId id="279" r:id="rId23"/>
  </p:sldIdLst>
  <p:sldSz cx="12192000" cy="6858000"/>
  <p:notesSz cx="6858000" cy="9144000"/>
  <p:defaultTextStyle>
    <a:defPPr>
      <a:defRPr lang="zh-CN"/>
    </a:defPPr>
    <a:lvl1pPr marL="0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2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4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15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88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59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30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02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74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595959"/>
    <a:srgbClr val="00B05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 autoAdjust="0"/>
    <p:restoredTop sz="94406" autoAdjust="0"/>
  </p:normalViewPr>
  <p:slideViewPr>
    <p:cSldViewPr snapToGrid="0">
      <p:cViewPr varScale="1">
        <p:scale>
          <a:sx n="108" d="100"/>
          <a:sy n="108" d="100"/>
        </p:scale>
        <p:origin x="78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F2716-9398-4520-B984-F481FDF8DE04}" type="datetimeFigureOut">
              <a:rPr lang="zh-CN" altLang="en-US" smtClean="0"/>
              <a:t>2019/4/24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E4EA7-54F1-45F8-9C57-B63960E5EC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740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2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4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5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8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9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30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02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74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E4EA7-54F1-45F8-9C57-B63960E5EC0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255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7" indent="0" algn="ctr">
              <a:buNone/>
              <a:defRPr sz="2000"/>
            </a:lvl2pPr>
            <a:lvl3pPr marL="914374" indent="0" algn="ctr">
              <a:buNone/>
              <a:defRPr sz="1800"/>
            </a:lvl3pPr>
            <a:lvl4pPr marL="1371561" indent="0" algn="ctr">
              <a:buNone/>
              <a:defRPr sz="1600"/>
            </a:lvl4pPr>
            <a:lvl5pPr marL="1828748" indent="0" algn="ctr">
              <a:buNone/>
              <a:defRPr sz="1600"/>
            </a:lvl5pPr>
            <a:lvl6pPr marL="2285935" indent="0" algn="ctr">
              <a:buNone/>
              <a:defRPr sz="1600"/>
            </a:lvl6pPr>
            <a:lvl7pPr marL="2743122" indent="0" algn="ctr">
              <a:buNone/>
              <a:defRPr sz="1600"/>
            </a:lvl7pPr>
            <a:lvl8pPr marL="3200309" indent="0" algn="ctr">
              <a:buNone/>
              <a:defRPr sz="1600"/>
            </a:lvl8pPr>
            <a:lvl9pPr marL="3657496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342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937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978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4829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1932"/>
            </a:lvl1pPr>
            <a:lvl2pPr marL="367984" indent="0" algn="ctr">
              <a:buNone/>
              <a:defRPr sz="1610"/>
            </a:lvl2pPr>
            <a:lvl3pPr marL="735969" indent="0" algn="ctr">
              <a:buNone/>
              <a:defRPr sz="1449"/>
            </a:lvl3pPr>
            <a:lvl4pPr marL="1103953" indent="0" algn="ctr">
              <a:buNone/>
              <a:defRPr sz="1288"/>
            </a:lvl4pPr>
            <a:lvl5pPr marL="1471938" indent="0" algn="ctr">
              <a:buNone/>
              <a:defRPr sz="1288"/>
            </a:lvl5pPr>
            <a:lvl6pPr marL="1839922" indent="0" algn="ctr">
              <a:buNone/>
              <a:defRPr sz="1288"/>
            </a:lvl6pPr>
            <a:lvl7pPr marL="2207906" indent="0" algn="ctr">
              <a:buNone/>
              <a:defRPr sz="1288"/>
            </a:lvl7pPr>
            <a:lvl8pPr marL="2575890" indent="0" algn="ctr">
              <a:buNone/>
              <a:defRPr sz="1288"/>
            </a:lvl8pPr>
            <a:lvl9pPr marL="2943875" indent="0" algn="ctr">
              <a:buNone/>
              <a:defRPr sz="1288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2019/4/24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705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2019/4/24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000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4829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1pPr>
            <a:lvl2pPr marL="367984" indent="0">
              <a:buNone/>
              <a:defRPr sz="1610">
                <a:solidFill>
                  <a:schemeClr val="tx1">
                    <a:tint val="75000"/>
                  </a:schemeClr>
                </a:solidFill>
              </a:defRPr>
            </a:lvl2pPr>
            <a:lvl3pPr marL="735969" indent="0">
              <a:buNone/>
              <a:defRPr sz="1449">
                <a:solidFill>
                  <a:schemeClr val="tx1">
                    <a:tint val="75000"/>
                  </a:schemeClr>
                </a:solidFill>
              </a:defRPr>
            </a:lvl3pPr>
            <a:lvl4pPr marL="1103953" indent="0">
              <a:buNone/>
              <a:defRPr sz="1288">
                <a:solidFill>
                  <a:schemeClr val="tx1">
                    <a:tint val="75000"/>
                  </a:schemeClr>
                </a:solidFill>
              </a:defRPr>
            </a:lvl4pPr>
            <a:lvl5pPr marL="1471938" indent="0">
              <a:buNone/>
              <a:defRPr sz="1288">
                <a:solidFill>
                  <a:schemeClr val="tx1">
                    <a:tint val="75000"/>
                  </a:schemeClr>
                </a:solidFill>
              </a:defRPr>
            </a:lvl5pPr>
            <a:lvl6pPr marL="1839922" indent="0">
              <a:buNone/>
              <a:defRPr sz="1288">
                <a:solidFill>
                  <a:schemeClr val="tx1">
                    <a:tint val="75000"/>
                  </a:schemeClr>
                </a:solidFill>
              </a:defRPr>
            </a:lvl6pPr>
            <a:lvl7pPr marL="2207906" indent="0">
              <a:buNone/>
              <a:defRPr sz="1288">
                <a:solidFill>
                  <a:schemeClr val="tx1">
                    <a:tint val="75000"/>
                  </a:schemeClr>
                </a:solidFill>
              </a:defRPr>
            </a:lvl7pPr>
            <a:lvl8pPr marL="2575890" indent="0">
              <a:buNone/>
              <a:defRPr sz="1288">
                <a:solidFill>
                  <a:schemeClr val="tx1">
                    <a:tint val="75000"/>
                  </a:schemeClr>
                </a:solidFill>
              </a:defRPr>
            </a:lvl8pPr>
            <a:lvl9pPr marL="2943875" indent="0">
              <a:buNone/>
              <a:defRPr sz="12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2019/4/24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934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2019/4/24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1127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8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1932" b="1"/>
            </a:lvl1pPr>
            <a:lvl2pPr marL="367984" indent="0">
              <a:buNone/>
              <a:defRPr sz="1610" b="1"/>
            </a:lvl2pPr>
            <a:lvl3pPr marL="735969" indent="0">
              <a:buNone/>
              <a:defRPr sz="1449" b="1"/>
            </a:lvl3pPr>
            <a:lvl4pPr marL="1103953" indent="0">
              <a:buNone/>
              <a:defRPr sz="1288" b="1"/>
            </a:lvl4pPr>
            <a:lvl5pPr marL="1471938" indent="0">
              <a:buNone/>
              <a:defRPr sz="1288" b="1"/>
            </a:lvl5pPr>
            <a:lvl6pPr marL="1839922" indent="0">
              <a:buNone/>
              <a:defRPr sz="1288" b="1"/>
            </a:lvl6pPr>
            <a:lvl7pPr marL="2207906" indent="0">
              <a:buNone/>
              <a:defRPr sz="1288" b="1"/>
            </a:lvl7pPr>
            <a:lvl8pPr marL="2575890" indent="0">
              <a:buNone/>
              <a:defRPr sz="1288" b="1"/>
            </a:lvl8pPr>
            <a:lvl9pPr marL="2943875" indent="0">
              <a:buNone/>
              <a:defRPr sz="1288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932" b="1"/>
            </a:lvl1pPr>
            <a:lvl2pPr marL="367984" indent="0">
              <a:buNone/>
              <a:defRPr sz="1610" b="1"/>
            </a:lvl2pPr>
            <a:lvl3pPr marL="735969" indent="0">
              <a:buNone/>
              <a:defRPr sz="1449" b="1"/>
            </a:lvl3pPr>
            <a:lvl4pPr marL="1103953" indent="0">
              <a:buNone/>
              <a:defRPr sz="1288" b="1"/>
            </a:lvl4pPr>
            <a:lvl5pPr marL="1471938" indent="0">
              <a:buNone/>
              <a:defRPr sz="1288" b="1"/>
            </a:lvl5pPr>
            <a:lvl6pPr marL="1839922" indent="0">
              <a:buNone/>
              <a:defRPr sz="1288" b="1"/>
            </a:lvl6pPr>
            <a:lvl7pPr marL="2207906" indent="0">
              <a:buNone/>
              <a:defRPr sz="1288" b="1"/>
            </a:lvl7pPr>
            <a:lvl8pPr marL="2575890" indent="0">
              <a:buNone/>
              <a:defRPr sz="1288" b="1"/>
            </a:lvl8pPr>
            <a:lvl9pPr marL="2943875" indent="0">
              <a:buNone/>
              <a:defRPr sz="1288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2019/4/24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518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2019/4/24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89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2019/4/24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4118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2576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2576"/>
            </a:lvl1pPr>
            <a:lvl2pPr>
              <a:defRPr sz="2254"/>
            </a:lvl2pPr>
            <a:lvl3pPr>
              <a:defRPr sz="1932"/>
            </a:lvl3pPr>
            <a:lvl4pPr>
              <a:defRPr sz="1610"/>
            </a:lvl4pPr>
            <a:lvl5pPr>
              <a:defRPr sz="1610"/>
            </a:lvl5pPr>
            <a:lvl6pPr>
              <a:defRPr sz="1610"/>
            </a:lvl6pPr>
            <a:lvl7pPr>
              <a:defRPr sz="1610"/>
            </a:lvl7pPr>
            <a:lvl8pPr>
              <a:defRPr sz="1610"/>
            </a:lvl8pPr>
            <a:lvl9pPr>
              <a:defRPr sz="161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288"/>
            </a:lvl1pPr>
            <a:lvl2pPr marL="367984" indent="0">
              <a:buNone/>
              <a:defRPr sz="1127"/>
            </a:lvl2pPr>
            <a:lvl3pPr marL="735969" indent="0">
              <a:buNone/>
              <a:defRPr sz="966"/>
            </a:lvl3pPr>
            <a:lvl4pPr marL="1103953" indent="0">
              <a:buNone/>
              <a:defRPr sz="805"/>
            </a:lvl4pPr>
            <a:lvl5pPr marL="1471938" indent="0">
              <a:buNone/>
              <a:defRPr sz="805"/>
            </a:lvl5pPr>
            <a:lvl6pPr marL="1839922" indent="0">
              <a:buNone/>
              <a:defRPr sz="805"/>
            </a:lvl6pPr>
            <a:lvl7pPr marL="2207906" indent="0">
              <a:buNone/>
              <a:defRPr sz="805"/>
            </a:lvl7pPr>
            <a:lvl8pPr marL="2575890" indent="0">
              <a:buNone/>
              <a:defRPr sz="805"/>
            </a:lvl8pPr>
            <a:lvl9pPr marL="2943875" indent="0">
              <a:buNone/>
              <a:defRPr sz="805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2019/4/24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824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8347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2576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 marL="0" indent="0">
              <a:buNone/>
              <a:defRPr sz="2576"/>
            </a:lvl1pPr>
            <a:lvl2pPr marL="367984" indent="0">
              <a:buNone/>
              <a:defRPr sz="2254"/>
            </a:lvl2pPr>
            <a:lvl3pPr marL="735969" indent="0">
              <a:buNone/>
              <a:defRPr sz="1932"/>
            </a:lvl3pPr>
            <a:lvl4pPr marL="1103953" indent="0">
              <a:buNone/>
              <a:defRPr sz="1610"/>
            </a:lvl4pPr>
            <a:lvl5pPr marL="1471938" indent="0">
              <a:buNone/>
              <a:defRPr sz="1610"/>
            </a:lvl5pPr>
            <a:lvl6pPr marL="1839922" indent="0">
              <a:buNone/>
              <a:defRPr sz="1610"/>
            </a:lvl6pPr>
            <a:lvl7pPr marL="2207906" indent="0">
              <a:buNone/>
              <a:defRPr sz="1610"/>
            </a:lvl7pPr>
            <a:lvl8pPr marL="2575890" indent="0">
              <a:buNone/>
              <a:defRPr sz="1610"/>
            </a:lvl8pPr>
            <a:lvl9pPr marL="2943875" indent="0">
              <a:buNone/>
              <a:defRPr sz="161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288"/>
            </a:lvl1pPr>
            <a:lvl2pPr marL="367984" indent="0">
              <a:buNone/>
              <a:defRPr sz="1127"/>
            </a:lvl2pPr>
            <a:lvl3pPr marL="735969" indent="0">
              <a:buNone/>
              <a:defRPr sz="966"/>
            </a:lvl3pPr>
            <a:lvl4pPr marL="1103953" indent="0">
              <a:buNone/>
              <a:defRPr sz="805"/>
            </a:lvl4pPr>
            <a:lvl5pPr marL="1471938" indent="0">
              <a:buNone/>
              <a:defRPr sz="805"/>
            </a:lvl5pPr>
            <a:lvl6pPr marL="1839922" indent="0">
              <a:buNone/>
              <a:defRPr sz="805"/>
            </a:lvl6pPr>
            <a:lvl7pPr marL="2207906" indent="0">
              <a:buNone/>
              <a:defRPr sz="805"/>
            </a:lvl7pPr>
            <a:lvl8pPr marL="2575890" indent="0">
              <a:buNone/>
              <a:defRPr sz="805"/>
            </a:lvl8pPr>
            <a:lvl9pPr marL="2943875" indent="0">
              <a:buNone/>
              <a:defRPr sz="805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2019/4/24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4793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2019/4/24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8523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2019/4/24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523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138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913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7" indent="0">
              <a:buNone/>
              <a:defRPr sz="2000" b="1"/>
            </a:lvl2pPr>
            <a:lvl3pPr marL="914374" indent="0">
              <a:buNone/>
              <a:defRPr sz="1800" b="1"/>
            </a:lvl3pPr>
            <a:lvl4pPr marL="1371561" indent="0">
              <a:buNone/>
              <a:defRPr sz="1600" b="1"/>
            </a:lvl4pPr>
            <a:lvl5pPr marL="1828748" indent="0">
              <a:buNone/>
              <a:defRPr sz="1600" b="1"/>
            </a:lvl5pPr>
            <a:lvl6pPr marL="2285935" indent="0">
              <a:buNone/>
              <a:defRPr sz="1600" b="1"/>
            </a:lvl6pPr>
            <a:lvl7pPr marL="2743122" indent="0">
              <a:buNone/>
              <a:defRPr sz="1600" b="1"/>
            </a:lvl7pPr>
            <a:lvl8pPr marL="3200309" indent="0">
              <a:buNone/>
              <a:defRPr sz="1600" b="1"/>
            </a:lvl8pPr>
            <a:lvl9pPr marL="3657496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7" indent="0">
              <a:buNone/>
              <a:defRPr sz="2000" b="1"/>
            </a:lvl2pPr>
            <a:lvl3pPr marL="914374" indent="0">
              <a:buNone/>
              <a:defRPr sz="1800" b="1"/>
            </a:lvl3pPr>
            <a:lvl4pPr marL="1371561" indent="0">
              <a:buNone/>
              <a:defRPr sz="1600" b="1"/>
            </a:lvl4pPr>
            <a:lvl5pPr marL="1828748" indent="0">
              <a:buNone/>
              <a:defRPr sz="1600" b="1"/>
            </a:lvl5pPr>
            <a:lvl6pPr marL="2285935" indent="0">
              <a:buNone/>
              <a:defRPr sz="1600" b="1"/>
            </a:lvl6pPr>
            <a:lvl7pPr marL="2743122" indent="0">
              <a:buNone/>
              <a:defRPr sz="1600" b="1"/>
            </a:lvl7pPr>
            <a:lvl8pPr marL="3200309" indent="0">
              <a:buNone/>
              <a:defRPr sz="1600" b="1"/>
            </a:lvl8pPr>
            <a:lvl9pPr marL="3657496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921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204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5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7" indent="0">
              <a:buNone/>
              <a:defRPr sz="1400"/>
            </a:lvl2pPr>
            <a:lvl3pPr marL="914374" indent="0">
              <a:buNone/>
              <a:defRPr sz="1200"/>
            </a:lvl3pPr>
            <a:lvl4pPr marL="1371561" indent="0">
              <a:buNone/>
              <a:defRPr sz="1000"/>
            </a:lvl4pPr>
            <a:lvl5pPr marL="1828748" indent="0">
              <a:buNone/>
              <a:defRPr sz="1000"/>
            </a:lvl5pPr>
            <a:lvl6pPr marL="2285935" indent="0">
              <a:buNone/>
              <a:defRPr sz="1000"/>
            </a:lvl6pPr>
            <a:lvl7pPr marL="2743122" indent="0">
              <a:buNone/>
              <a:defRPr sz="1000"/>
            </a:lvl7pPr>
            <a:lvl8pPr marL="3200309" indent="0">
              <a:buNone/>
              <a:defRPr sz="1000"/>
            </a:lvl8pPr>
            <a:lvl9pPr marL="3657496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925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7" indent="0">
              <a:buNone/>
              <a:defRPr sz="2800"/>
            </a:lvl2pPr>
            <a:lvl3pPr marL="914374" indent="0">
              <a:buNone/>
              <a:defRPr sz="2400"/>
            </a:lvl3pPr>
            <a:lvl4pPr marL="1371561" indent="0">
              <a:buNone/>
              <a:defRPr sz="2000"/>
            </a:lvl4pPr>
            <a:lvl5pPr marL="1828748" indent="0">
              <a:buNone/>
              <a:defRPr sz="2000"/>
            </a:lvl5pPr>
            <a:lvl6pPr marL="2285935" indent="0">
              <a:buNone/>
              <a:defRPr sz="2000"/>
            </a:lvl6pPr>
            <a:lvl7pPr marL="2743122" indent="0">
              <a:buNone/>
              <a:defRPr sz="2000"/>
            </a:lvl7pPr>
            <a:lvl8pPr marL="3200309" indent="0">
              <a:buNone/>
              <a:defRPr sz="2000"/>
            </a:lvl8pPr>
            <a:lvl9pPr marL="3657496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7" indent="0">
              <a:buNone/>
              <a:defRPr sz="1400"/>
            </a:lvl2pPr>
            <a:lvl3pPr marL="914374" indent="0">
              <a:buNone/>
              <a:defRPr sz="1200"/>
            </a:lvl3pPr>
            <a:lvl4pPr marL="1371561" indent="0">
              <a:buNone/>
              <a:defRPr sz="1000"/>
            </a:lvl4pPr>
            <a:lvl5pPr marL="1828748" indent="0">
              <a:buNone/>
              <a:defRPr sz="1000"/>
            </a:lvl5pPr>
            <a:lvl6pPr marL="2285935" indent="0">
              <a:buNone/>
              <a:defRPr sz="1000"/>
            </a:lvl6pPr>
            <a:lvl7pPr marL="2743122" indent="0">
              <a:buNone/>
              <a:defRPr sz="1000"/>
            </a:lvl7pPr>
            <a:lvl8pPr marL="3200309" indent="0">
              <a:buNone/>
              <a:defRPr sz="1000"/>
            </a:lvl8pPr>
            <a:lvl9pPr marL="3657496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20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0463B-E76D-4B5E-AB19-C1AD662459BA}" type="datetimeFigureOut">
              <a:rPr lang="zh-CN" altLang="en-US" smtClean="0"/>
              <a:t>2019/4/24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80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37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1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68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55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1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28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16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03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90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7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4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1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48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35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22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09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96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1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2019/4/24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997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35969" rtl="0" eaLnBrk="1" latinLnBrk="0" hangingPunct="1">
        <a:lnSpc>
          <a:spcPct val="90000"/>
        </a:lnSpc>
        <a:spcBef>
          <a:spcPct val="0"/>
        </a:spcBef>
        <a:buNone/>
        <a:defRPr sz="354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3992" indent="-183992" algn="l" defTabSz="735969" rtl="0" eaLnBrk="1" latinLnBrk="0" hangingPunct="1">
        <a:lnSpc>
          <a:spcPct val="90000"/>
        </a:lnSpc>
        <a:spcBef>
          <a:spcPts val="805"/>
        </a:spcBef>
        <a:buFont typeface="Arial" panose="020B0604020202020204" pitchFamily="34" charset="0"/>
        <a:buChar char="•"/>
        <a:defRPr sz="2254" kern="1200">
          <a:solidFill>
            <a:schemeClr val="tx1"/>
          </a:solidFill>
          <a:latin typeface="+mn-lt"/>
          <a:ea typeface="+mn-ea"/>
          <a:cs typeface="+mn-cs"/>
        </a:defRPr>
      </a:lvl1pPr>
      <a:lvl2pPr marL="551977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932" kern="1200">
          <a:solidFill>
            <a:schemeClr val="tx1"/>
          </a:solidFill>
          <a:latin typeface="+mn-lt"/>
          <a:ea typeface="+mn-ea"/>
          <a:cs typeface="+mn-cs"/>
        </a:defRPr>
      </a:lvl2pPr>
      <a:lvl3pPr marL="919961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610" kern="1200">
          <a:solidFill>
            <a:schemeClr val="tx1"/>
          </a:solidFill>
          <a:latin typeface="+mn-lt"/>
          <a:ea typeface="+mn-ea"/>
          <a:cs typeface="+mn-cs"/>
        </a:defRPr>
      </a:lvl3pPr>
      <a:lvl4pPr marL="1287945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449" kern="1200">
          <a:solidFill>
            <a:schemeClr val="tx1"/>
          </a:solidFill>
          <a:latin typeface="+mn-lt"/>
          <a:ea typeface="+mn-ea"/>
          <a:cs typeface="+mn-cs"/>
        </a:defRPr>
      </a:lvl4pPr>
      <a:lvl5pPr marL="1655930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449" kern="1200">
          <a:solidFill>
            <a:schemeClr val="tx1"/>
          </a:solidFill>
          <a:latin typeface="+mn-lt"/>
          <a:ea typeface="+mn-ea"/>
          <a:cs typeface="+mn-cs"/>
        </a:defRPr>
      </a:lvl5pPr>
      <a:lvl6pPr marL="2023914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449" kern="1200">
          <a:solidFill>
            <a:schemeClr val="tx1"/>
          </a:solidFill>
          <a:latin typeface="+mn-lt"/>
          <a:ea typeface="+mn-ea"/>
          <a:cs typeface="+mn-cs"/>
        </a:defRPr>
      </a:lvl6pPr>
      <a:lvl7pPr marL="2391899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449" kern="1200">
          <a:solidFill>
            <a:schemeClr val="tx1"/>
          </a:solidFill>
          <a:latin typeface="+mn-lt"/>
          <a:ea typeface="+mn-ea"/>
          <a:cs typeface="+mn-cs"/>
        </a:defRPr>
      </a:lvl7pPr>
      <a:lvl8pPr marL="2759883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449" kern="1200">
          <a:solidFill>
            <a:schemeClr val="tx1"/>
          </a:solidFill>
          <a:latin typeface="+mn-lt"/>
          <a:ea typeface="+mn-ea"/>
          <a:cs typeface="+mn-cs"/>
        </a:defRPr>
      </a:lvl8pPr>
      <a:lvl9pPr marL="3127867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4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1pPr>
      <a:lvl2pPr marL="367984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2pPr>
      <a:lvl3pPr marL="735969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3pPr>
      <a:lvl4pPr marL="1103953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4pPr>
      <a:lvl5pPr marL="1471938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5pPr>
      <a:lvl6pPr marL="1839922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6pPr>
      <a:lvl7pPr marL="2207906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7pPr>
      <a:lvl8pPr marL="2575890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8pPr>
      <a:lvl9pPr marL="2943875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tif"/><Relationship Id="rId4" Type="http://schemas.openxmlformats.org/officeDocument/2006/relationships/image" Target="../media/image19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67400" y="1911929"/>
            <a:ext cx="12096024" cy="2786902"/>
            <a:chOff x="107209" y="1015907"/>
            <a:chExt cx="19240236" cy="443291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09" y="1070314"/>
              <a:ext cx="4378509" cy="437850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5527" y="2111868"/>
              <a:ext cx="2282132" cy="22954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65313" y="1899937"/>
              <a:ext cx="2282132" cy="2295400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4514075" y="2623145"/>
              <a:ext cx="2026698" cy="636629"/>
              <a:chOff x="4966460" y="1396017"/>
              <a:chExt cx="1650425" cy="518434"/>
            </a:xfrm>
          </p:grpSpPr>
          <p:cxnSp>
            <p:nvCxnSpPr>
              <p:cNvPr id="12" name="直接箭头连接符 11"/>
              <p:cNvCxnSpPr/>
              <p:nvPr/>
            </p:nvCxnSpPr>
            <p:spPr>
              <a:xfrm>
                <a:off x="4966460" y="1914284"/>
                <a:ext cx="16504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4966461" y="1396017"/>
                <a:ext cx="1573551" cy="51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1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最大池化</a:t>
                </a:r>
              </a:p>
            </p:txBody>
          </p:sp>
        </p:grp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49637" y="1015907"/>
              <a:ext cx="4378509" cy="437850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27175" y="2265594"/>
              <a:ext cx="334940" cy="639034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15038615" y="2529403"/>
              <a:ext cx="2026698" cy="636629"/>
              <a:chOff x="4966460" y="1396017"/>
              <a:chExt cx="1650425" cy="518434"/>
            </a:xfrm>
          </p:grpSpPr>
          <p:cxnSp>
            <p:nvCxnSpPr>
              <p:cNvPr id="17" name="直接箭头连接符 16"/>
              <p:cNvCxnSpPr/>
              <p:nvPr/>
            </p:nvCxnSpPr>
            <p:spPr>
              <a:xfrm>
                <a:off x="4966460" y="1914284"/>
                <a:ext cx="16504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4966461" y="1396017"/>
                <a:ext cx="1573551" cy="51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1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平均池化</a:t>
                </a: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7294535" y="2265593"/>
              <a:ext cx="989824" cy="700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63" b="1" dirty="0">
                  <a:latin typeface="宋体" panose="02010600030101010101" pitchFamily="2" charset="-122"/>
                  <a:ea typeface="宋体" panose="02010600030101010101" pitchFamily="2" charset="-122"/>
                </a:rPr>
                <a:t>3/4</a:t>
              </a:r>
              <a:endParaRPr lang="zh-CN" altLang="en-US" sz="2263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594531" y="2232754"/>
              <a:ext cx="307244" cy="614860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8323977" y="2253181"/>
              <a:ext cx="989824" cy="700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63" b="1" dirty="0">
                  <a:latin typeface="宋体" panose="02010600030101010101" pitchFamily="2" charset="-122"/>
                  <a:ea typeface="宋体" panose="02010600030101010101" pitchFamily="2" charset="-122"/>
                </a:rPr>
                <a:t>5/4</a:t>
              </a:r>
              <a:endParaRPr lang="zh-CN" altLang="en-US" sz="2263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594530" y="3259568"/>
              <a:ext cx="645447" cy="656817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8575182" y="3271983"/>
              <a:ext cx="525765" cy="700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63" b="1" dirty="0"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endParaRPr lang="zh-CN" altLang="en-US" sz="2263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9042157" y="3445276"/>
              <a:ext cx="194942" cy="471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318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897835" y="809553"/>
            <a:ext cx="10319302" cy="2519499"/>
            <a:chOff x="897834" y="848138"/>
            <a:chExt cx="10319302" cy="2519499"/>
          </a:xfrm>
        </p:grpSpPr>
        <p:sp>
          <p:nvSpPr>
            <p:cNvPr id="2" name="圆角矩形 1"/>
            <p:cNvSpPr/>
            <p:nvPr/>
          </p:nvSpPr>
          <p:spPr>
            <a:xfrm>
              <a:off x="1060174" y="2305878"/>
              <a:ext cx="954156" cy="543339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Z</a:t>
              </a:r>
              <a:endParaRPr lang="zh-CN" altLang="en-US" sz="2400" dirty="0"/>
            </a:p>
          </p:txBody>
        </p:sp>
        <p:cxnSp>
          <p:nvCxnSpPr>
            <p:cNvPr id="6" name="直接箭头连接符 5"/>
            <p:cNvCxnSpPr>
              <a:stCxn id="2" idx="3"/>
            </p:cNvCxnSpPr>
            <p:nvPr/>
          </p:nvCxnSpPr>
          <p:spPr>
            <a:xfrm flipV="1">
              <a:off x="2014330" y="2570922"/>
              <a:ext cx="596348" cy="66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圆角矩形 6"/>
            <p:cNvSpPr/>
            <p:nvPr/>
          </p:nvSpPr>
          <p:spPr>
            <a:xfrm>
              <a:off x="2643808" y="2299252"/>
              <a:ext cx="1842052" cy="54333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/>
                <a:t>生成器</a:t>
              </a:r>
              <a:r>
                <a:rPr lang="en-US" altLang="zh-CN" sz="2400" b="1" dirty="0"/>
                <a:t>G</a:t>
              </a:r>
              <a:endParaRPr lang="zh-CN" altLang="en-US" sz="2400" b="1" dirty="0"/>
            </a:p>
          </p:txBody>
        </p:sp>
        <p:cxnSp>
          <p:nvCxnSpPr>
            <p:cNvPr id="8" name="直接箭头连接符 7"/>
            <p:cNvCxnSpPr/>
            <p:nvPr/>
          </p:nvCxnSpPr>
          <p:spPr>
            <a:xfrm flipV="1">
              <a:off x="4485860" y="2577547"/>
              <a:ext cx="596348" cy="66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圆角矩形 8"/>
            <p:cNvSpPr/>
            <p:nvPr/>
          </p:nvSpPr>
          <p:spPr>
            <a:xfrm>
              <a:off x="5082207" y="2299252"/>
              <a:ext cx="1278835" cy="549965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Xfake</a:t>
              </a:r>
              <a:endParaRPr lang="zh-CN" altLang="en-US" sz="2400" dirty="0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5082207" y="1272208"/>
              <a:ext cx="1298714" cy="602974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Xreal</a:t>
              </a:r>
              <a:endParaRPr lang="zh-CN" altLang="en-US" sz="2400" dirty="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7328451" y="1755913"/>
              <a:ext cx="1842052" cy="54333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/>
                <a:t>判别器</a:t>
              </a:r>
              <a:r>
                <a:rPr lang="en-US" altLang="zh-CN" sz="2400" b="1" dirty="0"/>
                <a:t>D</a:t>
              </a:r>
              <a:endParaRPr lang="zh-CN" altLang="en-US" sz="2400" b="1" dirty="0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983856" y="1371599"/>
              <a:ext cx="636104" cy="1311965"/>
              <a:chOff x="9978887" y="1272208"/>
              <a:chExt cx="636104" cy="1311965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9978887" y="1272208"/>
                <a:ext cx="636104" cy="1311965"/>
              </a:xfrm>
              <a:prstGeom prst="round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0118033" y="1494182"/>
                <a:ext cx="344557" cy="34455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0137912" y="2027582"/>
                <a:ext cx="344557" cy="34455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17" name="直接箭头连接符 16"/>
            <p:cNvCxnSpPr>
              <a:stCxn id="10" idx="3"/>
              <a:endCxn id="11" idx="1"/>
            </p:cNvCxnSpPr>
            <p:nvPr/>
          </p:nvCxnSpPr>
          <p:spPr>
            <a:xfrm>
              <a:off x="6380921" y="1573695"/>
              <a:ext cx="947530" cy="4538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1" idx="3"/>
            </p:cNvCxnSpPr>
            <p:nvPr/>
          </p:nvCxnSpPr>
          <p:spPr>
            <a:xfrm flipV="1">
              <a:off x="9170503" y="2027582"/>
              <a:ext cx="808384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9" idx="3"/>
            </p:cNvCxnSpPr>
            <p:nvPr/>
          </p:nvCxnSpPr>
          <p:spPr>
            <a:xfrm flipV="1">
              <a:off x="6361042" y="2209801"/>
              <a:ext cx="813353" cy="364434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5092146" y="848138"/>
              <a:ext cx="1278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真实数据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936432" y="2998305"/>
              <a:ext cx="1590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生成</a:t>
              </a:r>
              <a:r>
                <a:rPr lang="en-US" altLang="zh-CN" b="1" dirty="0"/>
                <a:t>fake</a:t>
              </a:r>
              <a:r>
                <a:rPr lang="zh-CN" altLang="en-US" b="1" dirty="0"/>
                <a:t>数据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413181" y="949257"/>
              <a:ext cx="1803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判别</a:t>
              </a:r>
              <a:r>
                <a:rPr lang="en-US" altLang="zh-CN" b="1" dirty="0"/>
                <a:t>real </a:t>
              </a:r>
              <a:r>
                <a:rPr lang="zh-CN" altLang="en-US" b="1" dirty="0"/>
                <a:t>或</a:t>
              </a:r>
              <a:r>
                <a:rPr lang="en-US" altLang="zh-CN" b="1" dirty="0"/>
                <a:t>fake</a:t>
              </a:r>
              <a:endParaRPr lang="zh-CN" altLang="en-US" b="1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97834" y="1849543"/>
              <a:ext cx="1278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随机噪声</a:t>
              </a: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4710584" y="3422375"/>
            <a:ext cx="246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(a) GAN </a:t>
            </a:r>
            <a:r>
              <a:rPr lang="zh-CN" altLang="en-US" b="1" dirty="0"/>
              <a:t>结构示意图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4429376" y="2110271"/>
            <a:ext cx="83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latin typeface="+mn-ea"/>
              </a:rPr>
              <a:t>G(z)</a:t>
            </a:r>
            <a:endParaRPr lang="zh-CN" altLang="en-US" sz="2000" i="1" dirty="0">
              <a:latin typeface="+mn-ea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216325" y="1561998"/>
            <a:ext cx="83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D(x)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933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02223" y="961203"/>
            <a:ext cx="10183467" cy="2519498"/>
            <a:chOff x="1033669" y="848138"/>
            <a:chExt cx="10183467" cy="2519499"/>
          </a:xfrm>
        </p:grpSpPr>
        <p:sp>
          <p:nvSpPr>
            <p:cNvPr id="3" name="圆角矩形 2"/>
            <p:cNvSpPr/>
            <p:nvPr/>
          </p:nvSpPr>
          <p:spPr>
            <a:xfrm>
              <a:off x="1060174" y="2305878"/>
              <a:ext cx="954156" cy="543339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Z</a:t>
              </a:r>
              <a:endParaRPr lang="zh-CN" altLang="en-US" sz="2400" dirty="0"/>
            </a:p>
          </p:txBody>
        </p:sp>
        <p:cxnSp>
          <p:nvCxnSpPr>
            <p:cNvPr id="4" name="直接箭头连接符 3"/>
            <p:cNvCxnSpPr>
              <a:stCxn id="3" idx="3"/>
            </p:cNvCxnSpPr>
            <p:nvPr/>
          </p:nvCxnSpPr>
          <p:spPr>
            <a:xfrm flipV="1">
              <a:off x="2014330" y="2570922"/>
              <a:ext cx="596348" cy="66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圆角矩形 4"/>
            <p:cNvSpPr/>
            <p:nvPr/>
          </p:nvSpPr>
          <p:spPr>
            <a:xfrm>
              <a:off x="2643808" y="2299252"/>
              <a:ext cx="1709530" cy="54333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/>
                <a:t>生成器</a:t>
              </a:r>
              <a:r>
                <a:rPr lang="en-US" altLang="zh-CN" sz="2400" b="1" dirty="0"/>
                <a:t>G</a:t>
              </a:r>
              <a:endParaRPr lang="zh-CN" altLang="en-US" sz="2400" b="1" dirty="0"/>
            </a:p>
          </p:txBody>
        </p:sp>
        <p:cxnSp>
          <p:nvCxnSpPr>
            <p:cNvPr id="6" name="直接箭头连接符 5"/>
            <p:cNvCxnSpPr>
              <a:stCxn id="5" idx="3"/>
            </p:cNvCxnSpPr>
            <p:nvPr/>
          </p:nvCxnSpPr>
          <p:spPr>
            <a:xfrm>
              <a:off x="4353338" y="2570922"/>
              <a:ext cx="728870" cy="66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圆角矩形 6"/>
            <p:cNvSpPr/>
            <p:nvPr/>
          </p:nvSpPr>
          <p:spPr>
            <a:xfrm>
              <a:off x="5082207" y="2299252"/>
              <a:ext cx="1278835" cy="549965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Xfake</a:t>
              </a:r>
              <a:endParaRPr lang="zh-CN" altLang="en-US" sz="2400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5082207" y="1272208"/>
              <a:ext cx="1298714" cy="602974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Xreal</a:t>
              </a:r>
              <a:endParaRPr lang="zh-CN" altLang="en-US" sz="2400" dirty="0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7328451" y="1755913"/>
              <a:ext cx="1842052" cy="54333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/>
                <a:t>判别器</a:t>
              </a:r>
              <a:r>
                <a:rPr lang="en-US" altLang="zh-CN" sz="2400" b="1" dirty="0"/>
                <a:t>D</a:t>
              </a:r>
              <a:endParaRPr lang="zh-CN" altLang="en-US" sz="2400" b="1" dirty="0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9983856" y="1371599"/>
              <a:ext cx="636104" cy="1311965"/>
              <a:chOff x="9978887" y="1272208"/>
              <a:chExt cx="636104" cy="1311965"/>
            </a:xfrm>
          </p:grpSpPr>
          <p:sp>
            <p:nvSpPr>
              <p:cNvPr id="18" name="圆角矩形 17"/>
              <p:cNvSpPr/>
              <p:nvPr/>
            </p:nvSpPr>
            <p:spPr>
              <a:xfrm>
                <a:off x="9978887" y="1272208"/>
                <a:ext cx="636104" cy="1311965"/>
              </a:xfrm>
              <a:prstGeom prst="round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0118033" y="1494182"/>
                <a:ext cx="344557" cy="34455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10137912" y="2027582"/>
                <a:ext cx="344557" cy="34455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11" name="直接箭头连接符 10"/>
            <p:cNvCxnSpPr>
              <a:stCxn id="8" idx="3"/>
              <a:endCxn id="9" idx="1"/>
            </p:cNvCxnSpPr>
            <p:nvPr/>
          </p:nvCxnSpPr>
          <p:spPr>
            <a:xfrm>
              <a:off x="6380921" y="1573695"/>
              <a:ext cx="947530" cy="4538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9" idx="3"/>
            </p:cNvCxnSpPr>
            <p:nvPr/>
          </p:nvCxnSpPr>
          <p:spPr>
            <a:xfrm flipV="1">
              <a:off x="9170503" y="2027582"/>
              <a:ext cx="808384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7" idx="3"/>
            </p:cNvCxnSpPr>
            <p:nvPr/>
          </p:nvCxnSpPr>
          <p:spPr>
            <a:xfrm flipV="1">
              <a:off x="6361042" y="2209801"/>
              <a:ext cx="813353" cy="364434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5092146" y="848138"/>
              <a:ext cx="1278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真实数据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936432" y="2998305"/>
              <a:ext cx="1590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生成</a:t>
              </a:r>
              <a:r>
                <a:rPr lang="en-US" altLang="zh-CN" b="1" dirty="0"/>
                <a:t>fake</a:t>
              </a:r>
              <a:r>
                <a:rPr lang="zh-CN" altLang="en-US" b="1" dirty="0"/>
                <a:t>数据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413181" y="949257"/>
              <a:ext cx="1803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判别</a:t>
              </a:r>
              <a:r>
                <a:rPr lang="en-US" altLang="zh-CN" b="1" dirty="0"/>
                <a:t>real </a:t>
              </a:r>
              <a:r>
                <a:rPr lang="zh-CN" altLang="en-US" b="1" dirty="0"/>
                <a:t>或</a:t>
              </a:r>
              <a:r>
                <a:rPr lang="en-US" altLang="zh-CN" b="1" dirty="0"/>
                <a:t>fake</a:t>
              </a:r>
              <a:endParaRPr lang="zh-CN" altLang="en-US" b="1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33669" y="2884376"/>
              <a:ext cx="1278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随机噪声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4172459" y="4432085"/>
            <a:ext cx="246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(a) CGAN </a:t>
            </a:r>
            <a:r>
              <a:rPr lang="zh-CN" altLang="en-US" b="1" dirty="0"/>
              <a:t>结构示意图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902220" y="1642036"/>
            <a:ext cx="954156" cy="543339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Y</a:t>
            </a:r>
            <a:endParaRPr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766388" y="1223798"/>
            <a:ext cx="127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先验条件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7640950" y="874201"/>
            <a:ext cx="954156" cy="543339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Y</a:t>
            </a:r>
            <a:endParaRPr lang="zh-CN" altLang="en-US" sz="2400" dirty="0"/>
          </a:p>
        </p:txBody>
      </p:sp>
      <p:sp>
        <p:nvSpPr>
          <p:cNvPr id="25" name="文本框 24"/>
          <p:cNvSpPr txBox="1"/>
          <p:nvPr/>
        </p:nvSpPr>
        <p:spPr>
          <a:xfrm>
            <a:off x="7478613" y="422400"/>
            <a:ext cx="127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先验条件</a:t>
            </a:r>
          </a:p>
        </p:txBody>
      </p:sp>
      <p:cxnSp>
        <p:nvCxnSpPr>
          <p:cNvPr id="27" name="直接箭头连接符 26"/>
          <p:cNvCxnSpPr>
            <a:stCxn id="22" idx="3"/>
          </p:cNvCxnSpPr>
          <p:nvPr/>
        </p:nvCxnSpPr>
        <p:spPr>
          <a:xfrm>
            <a:off x="1856376" y="1913703"/>
            <a:ext cx="639192" cy="64306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8121865" y="1385274"/>
            <a:ext cx="0" cy="50523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163331" y="2269816"/>
            <a:ext cx="92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G(Z|Y)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024053" y="1744810"/>
            <a:ext cx="92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D(X|Y)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23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ic1.zhimg.com/80/v2-bb6d598086a50d952f7a52295cb56cb4_h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19" y="514906"/>
            <a:ext cx="7472607" cy="364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13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96" y="931324"/>
            <a:ext cx="86582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4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箭头连接符 6"/>
          <p:cNvCxnSpPr/>
          <p:nvPr/>
        </p:nvCxnSpPr>
        <p:spPr>
          <a:xfrm flipV="1">
            <a:off x="949902" y="1625852"/>
            <a:ext cx="1269294" cy="22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221459" y="445400"/>
            <a:ext cx="105630" cy="2022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2258259" y="1634170"/>
            <a:ext cx="213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471907" y="439022"/>
            <a:ext cx="94312" cy="2028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745199" y="892295"/>
            <a:ext cx="71329" cy="145824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962210" y="892295"/>
            <a:ext cx="118049" cy="1458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2506067" y="1629734"/>
            <a:ext cx="213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2757435" y="1621417"/>
            <a:ext cx="213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3021233" y="1638050"/>
            <a:ext cx="213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232894" y="892295"/>
            <a:ext cx="118049" cy="1458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3373334" y="1257756"/>
            <a:ext cx="1031029" cy="775004"/>
            <a:chOff x="4384032" y="2643949"/>
            <a:chExt cx="1021522" cy="775548"/>
          </a:xfrm>
        </p:grpSpPr>
        <p:sp>
          <p:nvSpPr>
            <p:cNvPr id="26" name="矩形 25"/>
            <p:cNvSpPr/>
            <p:nvPr/>
          </p:nvSpPr>
          <p:spPr>
            <a:xfrm>
              <a:off x="4581079" y="2643949"/>
              <a:ext cx="106425" cy="77554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箭头连接符 26"/>
            <p:cNvCxnSpPr/>
            <p:nvPr/>
          </p:nvCxnSpPr>
          <p:spPr>
            <a:xfrm>
              <a:off x="4384032" y="3024509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/>
            <p:cNvSpPr/>
            <p:nvPr/>
          </p:nvSpPr>
          <p:spPr>
            <a:xfrm>
              <a:off x="4830608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箭头连接符 30"/>
            <p:cNvCxnSpPr/>
            <p:nvPr/>
          </p:nvCxnSpPr>
          <p:spPr>
            <a:xfrm>
              <a:off x="4634291" y="3031723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/>
            <p:cNvSpPr/>
            <p:nvPr/>
          </p:nvSpPr>
          <p:spPr>
            <a:xfrm>
              <a:off x="5061707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箭头连接符 32"/>
            <p:cNvCxnSpPr/>
            <p:nvPr/>
          </p:nvCxnSpPr>
          <p:spPr>
            <a:xfrm>
              <a:off x="4868885" y="2995658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>
              <a:off x="5299129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箭头连接符 34"/>
            <p:cNvCxnSpPr/>
            <p:nvPr/>
          </p:nvCxnSpPr>
          <p:spPr>
            <a:xfrm>
              <a:off x="5087451" y="3007865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4309420" y="1418408"/>
            <a:ext cx="915591" cy="413783"/>
            <a:chOff x="4384032" y="2643947"/>
            <a:chExt cx="741839" cy="775550"/>
          </a:xfrm>
        </p:grpSpPr>
        <p:sp>
          <p:nvSpPr>
            <p:cNvPr id="39" name="矩形 38"/>
            <p:cNvSpPr/>
            <p:nvPr/>
          </p:nvSpPr>
          <p:spPr>
            <a:xfrm>
              <a:off x="4581081" y="2643949"/>
              <a:ext cx="148479" cy="77554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接箭头连接符 39"/>
            <p:cNvCxnSpPr/>
            <p:nvPr/>
          </p:nvCxnSpPr>
          <p:spPr>
            <a:xfrm>
              <a:off x="4384032" y="3024509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4830608" y="2643947"/>
              <a:ext cx="146360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箭头连接符 41"/>
            <p:cNvCxnSpPr/>
            <p:nvPr/>
          </p:nvCxnSpPr>
          <p:spPr>
            <a:xfrm>
              <a:off x="4634291" y="3031723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>
              <a:off x="4976967" y="3031720"/>
              <a:ext cx="1489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矩形 47"/>
          <p:cNvSpPr/>
          <p:nvPr/>
        </p:nvSpPr>
        <p:spPr>
          <a:xfrm>
            <a:off x="5233621" y="1414527"/>
            <a:ext cx="180640" cy="41378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5583845" y="1402327"/>
            <a:ext cx="180640" cy="41378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箭头连接符 58"/>
          <p:cNvCxnSpPr/>
          <p:nvPr/>
        </p:nvCxnSpPr>
        <p:spPr>
          <a:xfrm>
            <a:off x="5414259" y="1648954"/>
            <a:ext cx="183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>
            <a:off x="5764485" y="1645996"/>
            <a:ext cx="183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5945126" y="1499993"/>
            <a:ext cx="421996" cy="28506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箭头连接符 61"/>
          <p:cNvCxnSpPr/>
          <p:nvPr/>
        </p:nvCxnSpPr>
        <p:spPr>
          <a:xfrm>
            <a:off x="6348165" y="1648730"/>
            <a:ext cx="183780" cy="0"/>
          </a:xfrm>
          <a:prstGeom prst="straightConnector1">
            <a:avLst/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6528806" y="1502727"/>
            <a:ext cx="421996" cy="285069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65"/>
          <p:cNvCxnSpPr/>
          <p:nvPr/>
        </p:nvCxnSpPr>
        <p:spPr>
          <a:xfrm>
            <a:off x="6931847" y="1641521"/>
            <a:ext cx="183780" cy="0"/>
          </a:xfrm>
          <a:prstGeom prst="straightConnector1">
            <a:avLst/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7112487" y="1495518"/>
            <a:ext cx="421996" cy="285069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箭头连接符 67"/>
          <p:cNvCxnSpPr/>
          <p:nvPr/>
        </p:nvCxnSpPr>
        <p:spPr>
          <a:xfrm>
            <a:off x="7532821" y="1648730"/>
            <a:ext cx="183780" cy="0"/>
          </a:xfrm>
          <a:prstGeom prst="straightConnector1">
            <a:avLst/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7713460" y="1502727"/>
            <a:ext cx="421996" cy="285069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" name="直接箭头连接符 71"/>
          <p:cNvCxnSpPr/>
          <p:nvPr/>
        </p:nvCxnSpPr>
        <p:spPr>
          <a:xfrm>
            <a:off x="8133792" y="1624889"/>
            <a:ext cx="183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8314433" y="1573308"/>
            <a:ext cx="421996" cy="9621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箭头连接符 73"/>
          <p:cNvCxnSpPr/>
          <p:nvPr/>
        </p:nvCxnSpPr>
        <p:spPr>
          <a:xfrm>
            <a:off x="8736428" y="1616701"/>
            <a:ext cx="183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8947239" y="1576780"/>
            <a:ext cx="421996" cy="96218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箭头连接符 77"/>
          <p:cNvCxnSpPr/>
          <p:nvPr/>
        </p:nvCxnSpPr>
        <p:spPr>
          <a:xfrm>
            <a:off x="9369235" y="1641521"/>
            <a:ext cx="183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9520993" y="1576780"/>
            <a:ext cx="421996" cy="96218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4563189" y="3928745"/>
            <a:ext cx="107415" cy="775004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 rot="10800000">
            <a:off x="2899987" y="3047191"/>
            <a:ext cx="124440" cy="173450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箭头连接符 88"/>
          <p:cNvCxnSpPr>
            <a:stCxn id="39" idx="2"/>
            <a:endCxn id="84" idx="0"/>
          </p:cNvCxnSpPr>
          <p:nvPr/>
        </p:nvCxnSpPr>
        <p:spPr>
          <a:xfrm flipH="1">
            <a:off x="4616895" y="1832190"/>
            <a:ext cx="27352" cy="20965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61" idx="2"/>
            <a:endCxn id="317" idx="0"/>
          </p:cNvCxnSpPr>
          <p:nvPr/>
        </p:nvCxnSpPr>
        <p:spPr>
          <a:xfrm>
            <a:off x="6156123" y="1785062"/>
            <a:ext cx="7126" cy="1446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肘形连接符 92"/>
          <p:cNvCxnSpPr>
            <a:stCxn id="79" idx="2"/>
            <a:endCxn id="323" idx="0"/>
          </p:cNvCxnSpPr>
          <p:nvPr/>
        </p:nvCxnSpPr>
        <p:spPr>
          <a:xfrm rot="5400000">
            <a:off x="6908797" y="118889"/>
            <a:ext cx="1269087" cy="4377306"/>
          </a:xfrm>
          <a:prstGeom prst="bentConnector3">
            <a:avLst>
              <a:gd name="adj1" fmla="val 4182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/>
          <p:nvPr/>
        </p:nvCxnSpPr>
        <p:spPr>
          <a:xfrm rot="10800000">
            <a:off x="5391783" y="3434066"/>
            <a:ext cx="541032" cy="21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/>
          <p:nvPr/>
        </p:nvCxnSpPr>
        <p:spPr>
          <a:xfrm flipH="1" flipV="1">
            <a:off x="3056583" y="4278854"/>
            <a:ext cx="569121" cy="85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>
            <a:endCxn id="320" idx="1"/>
          </p:cNvCxnSpPr>
          <p:nvPr/>
        </p:nvCxnSpPr>
        <p:spPr>
          <a:xfrm flipH="1" flipV="1">
            <a:off x="3710643" y="3427230"/>
            <a:ext cx="1598542" cy="273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/>
        </p:nvSpPr>
        <p:spPr>
          <a:xfrm rot="10800000">
            <a:off x="3608009" y="3923108"/>
            <a:ext cx="106561" cy="751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4111022" y="3933004"/>
            <a:ext cx="107415" cy="77500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2" name="直接箭头连接符 111"/>
          <p:cNvCxnSpPr/>
          <p:nvPr/>
        </p:nvCxnSpPr>
        <p:spPr>
          <a:xfrm rot="10800000">
            <a:off x="4204383" y="4316247"/>
            <a:ext cx="34475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>
            <a:stCxn id="110" idx="1"/>
          </p:cNvCxnSpPr>
          <p:nvPr/>
        </p:nvCxnSpPr>
        <p:spPr>
          <a:xfrm flipH="1" flipV="1">
            <a:off x="3714568" y="4308900"/>
            <a:ext cx="396452" cy="116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3944635" y="929419"/>
            <a:ext cx="791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B9BD5"/>
                </a:solidFill>
              </a:rPr>
              <a:t>conv3</a:t>
            </a:r>
            <a:endParaRPr lang="zh-CN" altLang="en-US" sz="1600" b="1" dirty="0">
              <a:solidFill>
                <a:srgbClr val="5B9BD5"/>
              </a:solidFill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2529080" y="539452"/>
            <a:ext cx="703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</a:rPr>
              <a:t>pool1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2116473" y="150920"/>
            <a:ext cx="825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B9BD5"/>
                </a:solidFill>
              </a:rPr>
              <a:t>conv1</a:t>
            </a:r>
            <a:endParaRPr lang="zh-CN" altLang="en-US" sz="1600" b="1" dirty="0">
              <a:solidFill>
                <a:srgbClr val="5B9BD5"/>
              </a:solidFill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3890991" y="3661216"/>
            <a:ext cx="614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95959"/>
                </a:solidFill>
              </a:rPr>
              <a:t>crop</a:t>
            </a:r>
            <a:endParaRPr lang="zh-CN" altLang="en-US" sz="1600" b="1" dirty="0">
              <a:solidFill>
                <a:srgbClr val="595959"/>
              </a:solidFill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4349168" y="1130964"/>
            <a:ext cx="703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</a:rPr>
              <a:t>pool3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050220" y="1051616"/>
            <a:ext cx="791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B9BD5"/>
                </a:solidFill>
              </a:rPr>
              <a:t>conv4</a:t>
            </a:r>
            <a:endParaRPr lang="zh-CN" altLang="en-US" sz="1600" b="1" dirty="0">
              <a:solidFill>
                <a:srgbClr val="5B9BD5"/>
              </a:solidFill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5793907" y="1185846"/>
            <a:ext cx="703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</a:rPr>
              <a:t>pool4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6865008" y="1132581"/>
            <a:ext cx="791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B9BD5"/>
                </a:solidFill>
              </a:rPr>
              <a:t>conv5</a:t>
            </a:r>
            <a:endParaRPr lang="zh-CN" altLang="en-US" sz="1600" b="1" dirty="0">
              <a:solidFill>
                <a:srgbClr val="5B9BD5"/>
              </a:solidFill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9082893" y="1173777"/>
            <a:ext cx="791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B9BD5"/>
                </a:solidFill>
              </a:rPr>
              <a:t>conv6</a:t>
            </a:r>
            <a:endParaRPr lang="zh-CN" altLang="en-US" sz="1600" b="1" dirty="0">
              <a:solidFill>
                <a:srgbClr val="5B9BD5"/>
              </a:solidFill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8150330" y="1232024"/>
            <a:ext cx="703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</a:rPr>
              <a:t>pool5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cxnSp>
        <p:nvCxnSpPr>
          <p:cNvPr id="138" name="直接箭头连接符 137"/>
          <p:cNvCxnSpPr/>
          <p:nvPr/>
        </p:nvCxnSpPr>
        <p:spPr>
          <a:xfrm flipH="1">
            <a:off x="5924077" y="3452952"/>
            <a:ext cx="204681" cy="34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文本框 147"/>
          <p:cNvSpPr txBox="1"/>
          <p:nvPr/>
        </p:nvSpPr>
        <p:spPr>
          <a:xfrm>
            <a:off x="3353506" y="960086"/>
            <a:ext cx="70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</a:rPr>
              <a:t>pool2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5223218" y="3939824"/>
            <a:ext cx="871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ED7D31"/>
                </a:solidFill>
              </a:rPr>
              <a:t>deconv</a:t>
            </a:r>
            <a:endParaRPr lang="zh-CN" altLang="en-US" b="1" dirty="0">
              <a:solidFill>
                <a:srgbClr val="ED7D31"/>
              </a:solidFill>
            </a:endParaRPr>
          </a:p>
        </p:txBody>
      </p:sp>
      <p:cxnSp>
        <p:nvCxnSpPr>
          <p:cNvPr id="11" name="肘形连接符 10"/>
          <p:cNvCxnSpPr>
            <a:stCxn id="86" idx="3"/>
            <a:endCxn id="37" idx="1"/>
          </p:cNvCxnSpPr>
          <p:nvPr/>
        </p:nvCxnSpPr>
        <p:spPr>
          <a:xfrm rot="10800000" flipH="1" flipV="1">
            <a:off x="2899987" y="3914441"/>
            <a:ext cx="2189846" cy="2125780"/>
          </a:xfrm>
          <a:prstGeom prst="bentConnector3">
            <a:avLst>
              <a:gd name="adj1" fmla="val -1043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endCxn id="109" idx="2"/>
          </p:cNvCxnSpPr>
          <p:nvPr/>
        </p:nvCxnSpPr>
        <p:spPr>
          <a:xfrm flipH="1">
            <a:off x="3661288" y="3620631"/>
            <a:ext cx="2176" cy="3024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>
            <a:off x="5374272" y="3046215"/>
            <a:ext cx="424" cy="1740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836" y="5478246"/>
            <a:ext cx="1590675" cy="112395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1939660" y="221943"/>
            <a:ext cx="8598134" cy="2165820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0" name="矩形 299"/>
          <p:cNvSpPr/>
          <p:nvPr/>
        </p:nvSpPr>
        <p:spPr>
          <a:xfrm>
            <a:off x="1939660" y="2804946"/>
            <a:ext cx="8598134" cy="2111329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1" name="矩形 300"/>
          <p:cNvSpPr/>
          <p:nvPr/>
        </p:nvSpPr>
        <p:spPr>
          <a:xfrm>
            <a:off x="1939660" y="5320802"/>
            <a:ext cx="8598134" cy="149622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7" name="矩形 316"/>
          <p:cNvSpPr/>
          <p:nvPr/>
        </p:nvSpPr>
        <p:spPr>
          <a:xfrm>
            <a:off x="6120789" y="3231878"/>
            <a:ext cx="84923" cy="41378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8" name="矩形 317"/>
          <p:cNvSpPr/>
          <p:nvPr/>
        </p:nvSpPr>
        <p:spPr>
          <a:xfrm rot="10800000">
            <a:off x="5843187" y="3231878"/>
            <a:ext cx="84923" cy="4137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9" name="文本框 318"/>
          <p:cNvSpPr txBox="1"/>
          <p:nvPr/>
        </p:nvSpPr>
        <p:spPr>
          <a:xfrm>
            <a:off x="5640978" y="3619382"/>
            <a:ext cx="614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95959"/>
                </a:solidFill>
              </a:rPr>
              <a:t>crop</a:t>
            </a:r>
            <a:endParaRPr lang="zh-CN" altLang="en-US" sz="1600" b="1" dirty="0">
              <a:solidFill>
                <a:srgbClr val="595959"/>
              </a:solidFill>
            </a:endParaRPr>
          </a:p>
        </p:txBody>
      </p:sp>
      <p:sp>
        <p:nvSpPr>
          <p:cNvPr id="320" name="矩形 319"/>
          <p:cNvSpPr/>
          <p:nvPr/>
        </p:nvSpPr>
        <p:spPr>
          <a:xfrm rot="10800000">
            <a:off x="3607105" y="3117893"/>
            <a:ext cx="103541" cy="61867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1" name="矩形 320"/>
          <p:cNvSpPr/>
          <p:nvPr/>
        </p:nvSpPr>
        <p:spPr>
          <a:xfrm rot="10800000">
            <a:off x="5315391" y="3202457"/>
            <a:ext cx="79647" cy="43080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3" name="矩形 322"/>
          <p:cNvSpPr/>
          <p:nvPr/>
        </p:nvSpPr>
        <p:spPr>
          <a:xfrm>
            <a:off x="5309187" y="2942086"/>
            <a:ext cx="90999" cy="8593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00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909" y="2590801"/>
            <a:ext cx="2718213" cy="196959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919" y="2136649"/>
            <a:ext cx="411922" cy="38031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824955" y="1838771"/>
            <a:ext cx="855267" cy="272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6108"/>
            <a:r>
              <a:rPr lang="zh-CN" altLang="en-US" sz="1171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生成网络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546116" y="2850574"/>
            <a:ext cx="579870" cy="3625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 defTabSz="446108"/>
            <a:r>
              <a:rPr lang="zh-CN" altLang="en-US" sz="878" kern="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卷积网络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546117" y="2265592"/>
            <a:ext cx="579870" cy="3625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46108"/>
            <a:r>
              <a:rPr lang="zh-CN" altLang="en-US" sz="878" kern="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输入图像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503847" y="3596656"/>
            <a:ext cx="664409" cy="3625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 defTabSz="446108"/>
            <a:r>
              <a:rPr lang="zh-CN" altLang="en-US" sz="878" kern="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反卷积网络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466911" y="4226073"/>
            <a:ext cx="664409" cy="2274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 defTabSz="446108"/>
            <a:r>
              <a:rPr lang="zh-CN" altLang="en-US" sz="878" kern="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分类结果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570" y="4654287"/>
            <a:ext cx="462510" cy="430887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3795775" y="4840458"/>
            <a:ext cx="727233" cy="3625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46108"/>
            <a:r>
              <a:rPr lang="en-US" altLang="zh-CN" sz="878" kern="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Ground truth</a:t>
            </a:r>
            <a:endParaRPr lang="zh-CN" altLang="en-US" sz="878" kern="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3" name="下箭头 32"/>
          <p:cNvSpPr/>
          <p:nvPr/>
        </p:nvSpPr>
        <p:spPr>
          <a:xfrm>
            <a:off x="1761813" y="2479942"/>
            <a:ext cx="112193" cy="316027"/>
          </a:xfrm>
          <a:prstGeom prst="downArrow">
            <a:avLst/>
          </a:prstGeom>
          <a:solidFill>
            <a:srgbClr val="ED7D31"/>
          </a:solidFill>
          <a:ln w="190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46108"/>
            <a:endParaRPr lang="zh-CN" altLang="en-US" sz="878" kern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4" name="下箭头 33"/>
          <p:cNvSpPr/>
          <p:nvPr/>
        </p:nvSpPr>
        <p:spPr>
          <a:xfrm>
            <a:off x="1786853" y="3106815"/>
            <a:ext cx="98396" cy="418832"/>
          </a:xfrm>
          <a:prstGeom prst="downArrow">
            <a:avLst/>
          </a:prstGeom>
          <a:solidFill>
            <a:srgbClr val="ED7D31"/>
          </a:solidFill>
          <a:ln w="190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46108"/>
            <a:endParaRPr lang="zh-CN" altLang="en-US" sz="878" kern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5" name="下箭头 34"/>
          <p:cNvSpPr/>
          <p:nvPr/>
        </p:nvSpPr>
        <p:spPr>
          <a:xfrm>
            <a:off x="1761813" y="3865611"/>
            <a:ext cx="112193" cy="316027"/>
          </a:xfrm>
          <a:prstGeom prst="downArrow">
            <a:avLst/>
          </a:prstGeom>
          <a:solidFill>
            <a:srgbClr val="ED7D31"/>
          </a:solidFill>
          <a:ln w="190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46108"/>
            <a:endParaRPr lang="zh-CN" altLang="en-US" sz="878" kern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36" name="直接箭头连接符 35"/>
          <p:cNvCxnSpPr>
            <a:endCxn id="38" idx="2"/>
          </p:cNvCxnSpPr>
          <p:nvPr/>
        </p:nvCxnSpPr>
        <p:spPr>
          <a:xfrm flipV="1">
            <a:off x="3636080" y="4239091"/>
            <a:ext cx="1571945" cy="4488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7" name="组合 36"/>
          <p:cNvGrpSpPr/>
          <p:nvPr/>
        </p:nvGrpSpPr>
        <p:grpSpPr>
          <a:xfrm>
            <a:off x="5208024" y="4071925"/>
            <a:ext cx="334328" cy="439608"/>
            <a:chOff x="9568206" y="4991144"/>
            <a:chExt cx="685294" cy="901094"/>
          </a:xfrm>
        </p:grpSpPr>
        <p:sp>
          <p:nvSpPr>
            <p:cNvPr id="38" name="椭圆 37"/>
            <p:cNvSpPr/>
            <p:nvPr/>
          </p:nvSpPr>
          <p:spPr>
            <a:xfrm>
              <a:off x="9568206" y="4991144"/>
              <a:ext cx="685294" cy="685294"/>
            </a:xfrm>
            <a:prstGeom prst="ellipse">
              <a:avLst/>
            </a:prstGeom>
            <a:noFill/>
            <a:ln w="38100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46108"/>
              <a:endParaRPr lang="zh-CN" altLang="en-US" sz="878" kern="0">
                <a:solidFill>
                  <a:srgbClr val="4472C4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9648333" y="5149126"/>
              <a:ext cx="525037" cy="743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46108"/>
              <a:r>
                <a:rPr lang="en-US" altLang="zh-CN" sz="878" b="1" kern="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OR</a:t>
              </a:r>
              <a:endParaRPr lang="zh-CN" altLang="en-US" sz="878" b="1" kern="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cxnSp>
        <p:nvCxnSpPr>
          <p:cNvPr id="40" name="直接箭头连接符 39"/>
          <p:cNvCxnSpPr>
            <a:stCxn id="31" idx="3"/>
            <a:endCxn id="38" idx="2"/>
          </p:cNvCxnSpPr>
          <p:nvPr/>
        </p:nvCxnSpPr>
        <p:spPr>
          <a:xfrm flipV="1">
            <a:off x="3636080" y="4239091"/>
            <a:ext cx="1571945" cy="63064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矩形 40"/>
          <p:cNvSpPr/>
          <p:nvPr/>
        </p:nvSpPr>
        <p:spPr>
          <a:xfrm>
            <a:off x="1358923" y="2073409"/>
            <a:ext cx="3541199" cy="2541446"/>
          </a:xfrm>
          <a:prstGeom prst="rect">
            <a:avLst/>
          </a:prstGeom>
          <a:noFill/>
          <a:ln w="38100" cap="flat" cmpd="sng" algn="ctr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46108"/>
            <a:endParaRPr lang="zh-CN" altLang="en-US" sz="878" kern="0">
              <a:solidFill>
                <a:srgbClr val="70AD47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087314" y="2073409"/>
            <a:ext cx="3992782" cy="2541446"/>
          </a:xfrm>
          <a:prstGeom prst="rect">
            <a:avLst/>
          </a:prstGeom>
          <a:noFill/>
          <a:ln w="38100" cap="flat" cmpd="sng" algn="ctr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46108"/>
            <a:endParaRPr lang="zh-CN" altLang="en-US" sz="878" kern="0">
              <a:solidFill>
                <a:srgbClr val="70AD47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943572" y="2516964"/>
            <a:ext cx="417559" cy="384672"/>
            <a:chOff x="4583289" y="2633311"/>
            <a:chExt cx="848008" cy="789041"/>
          </a:xfrm>
        </p:grpSpPr>
        <p:sp>
          <p:nvSpPr>
            <p:cNvPr id="45" name="矩形 44"/>
            <p:cNvSpPr/>
            <p:nvPr/>
          </p:nvSpPr>
          <p:spPr>
            <a:xfrm>
              <a:off x="5324872" y="2646804"/>
              <a:ext cx="106425" cy="77554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830608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48" name="直接箭头连接符 47"/>
            <p:cNvCxnSpPr/>
            <p:nvPr/>
          </p:nvCxnSpPr>
          <p:spPr>
            <a:xfrm>
              <a:off x="4634291" y="3031723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>
              <a:off x="5061707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50" name="直接箭头连接符 49"/>
            <p:cNvCxnSpPr/>
            <p:nvPr/>
          </p:nvCxnSpPr>
          <p:spPr>
            <a:xfrm>
              <a:off x="4868885" y="2995658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4583289" y="2633311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52" name="直接箭头连接符 51"/>
            <p:cNvCxnSpPr/>
            <p:nvPr/>
          </p:nvCxnSpPr>
          <p:spPr>
            <a:xfrm>
              <a:off x="5087451" y="3007865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肘形连接符 53"/>
          <p:cNvCxnSpPr/>
          <p:nvPr/>
        </p:nvCxnSpPr>
        <p:spPr>
          <a:xfrm>
            <a:off x="3632425" y="2307988"/>
            <a:ext cx="2300673" cy="385444"/>
          </a:xfrm>
          <a:prstGeom prst="bentConnector3">
            <a:avLst>
              <a:gd name="adj1" fmla="val 68488"/>
            </a:avLst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6" name="组合 55"/>
          <p:cNvGrpSpPr/>
          <p:nvPr/>
        </p:nvGrpSpPr>
        <p:grpSpPr>
          <a:xfrm>
            <a:off x="5969774" y="3480939"/>
            <a:ext cx="417559" cy="384672"/>
            <a:chOff x="4583289" y="2633311"/>
            <a:chExt cx="848008" cy="789041"/>
          </a:xfrm>
        </p:grpSpPr>
        <p:sp>
          <p:nvSpPr>
            <p:cNvPr id="57" name="矩形 56"/>
            <p:cNvSpPr/>
            <p:nvPr/>
          </p:nvSpPr>
          <p:spPr>
            <a:xfrm>
              <a:off x="5324872" y="2646804"/>
              <a:ext cx="106425" cy="77554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4830608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60" name="直接箭头连接符 59"/>
            <p:cNvCxnSpPr/>
            <p:nvPr/>
          </p:nvCxnSpPr>
          <p:spPr>
            <a:xfrm>
              <a:off x="4634291" y="3031723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5061707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62" name="直接箭头连接符 61"/>
            <p:cNvCxnSpPr/>
            <p:nvPr/>
          </p:nvCxnSpPr>
          <p:spPr>
            <a:xfrm>
              <a:off x="4868885" y="2995658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/>
            <p:cNvSpPr/>
            <p:nvPr/>
          </p:nvSpPr>
          <p:spPr>
            <a:xfrm>
              <a:off x="4583289" y="2633311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64" name="直接箭头连接符 63"/>
            <p:cNvCxnSpPr/>
            <p:nvPr/>
          </p:nvCxnSpPr>
          <p:spPr>
            <a:xfrm>
              <a:off x="5087451" y="3007865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直接箭头连接符 69"/>
          <p:cNvCxnSpPr>
            <a:stCxn id="38" idx="6"/>
            <a:endCxn id="63" idx="1"/>
          </p:cNvCxnSpPr>
          <p:nvPr/>
        </p:nvCxnSpPr>
        <p:spPr>
          <a:xfrm flipV="1">
            <a:off x="5542352" y="3669986"/>
            <a:ext cx="427422" cy="56910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82" name="组合 81"/>
          <p:cNvGrpSpPr/>
          <p:nvPr/>
        </p:nvGrpSpPr>
        <p:grpSpPr>
          <a:xfrm>
            <a:off x="7056682" y="2818578"/>
            <a:ext cx="507396" cy="718841"/>
            <a:chOff x="13097848" y="2157499"/>
            <a:chExt cx="1040045" cy="1473458"/>
          </a:xfrm>
        </p:grpSpPr>
        <p:sp>
          <p:nvSpPr>
            <p:cNvPr id="72" name="矩形 71"/>
            <p:cNvSpPr/>
            <p:nvPr/>
          </p:nvSpPr>
          <p:spPr>
            <a:xfrm>
              <a:off x="14067222" y="2157499"/>
              <a:ext cx="70671" cy="145926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73" name="直接箭头连接符 72"/>
            <p:cNvCxnSpPr/>
            <p:nvPr/>
          </p:nvCxnSpPr>
          <p:spPr>
            <a:xfrm>
              <a:off x="13229466" y="2825799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/>
            <p:cNvCxnSpPr/>
            <p:nvPr/>
          </p:nvCxnSpPr>
          <p:spPr>
            <a:xfrm>
              <a:off x="13490830" y="2842443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13426044" y="2157499"/>
              <a:ext cx="116960" cy="14592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13097848" y="2157499"/>
              <a:ext cx="116960" cy="14592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13723682" y="2171689"/>
              <a:ext cx="116960" cy="14592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80" name="直接箭头连接符 79"/>
            <p:cNvCxnSpPr/>
            <p:nvPr/>
          </p:nvCxnSpPr>
          <p:spPr>
            <a:xfrm>
              <a:off x="13840642" y="2843526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肘形连接符 83"/>
          <p:cNvCxnSpPr>
            <a:stCxn id="45" idx="3"/>
            <a:endCxn id="57" idx="3"/>
          </p:cNvCxnSpPr>
          <p:nvPr/>
        </p:nvCxnSpPr>
        <p:spPr>
          <a:xfrm>
            <a:off x="6361131" y="2712589"/>
            <a:ext cx="26202" cy="963975"/>
          </a:xfrm>
          <a:prstGeom prst="bentConnector3">
            <a:avLst>
              <a:gd name="adj1" fmla="val 52563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直接箭头连接符 85"/>
          <p:cNvCxnSpPr>
            <a:endCxn id="78" idx="1"/>
          </p:cNvCxnSpPr>
          <p:nvPr/>
        </p:nvCxnSpPr>
        <p:spPr>
          <a:xfrm>
            <a:off x="6516916" y="3169687"/>
            <a:ext cx="539765" cy="4849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7" name="椭圆 96"/>
          <p:cNvSpPr/>
          <p:nvPr/>
        </p:nvSpPr>
        <p:spPr>
          <a:xfrm>
            <a:off x="8633118" y="3143387"/>
            <a:ext cx="67433" cy="574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00027"/>
            <a:endParaRPr lang="zh-CN" altLang="en-US" sz="1575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362921" y="3305944"/>
            <a:ext cx="633923" cy="3625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91434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46108"/>
            <a:r>
              <a:rPr lang="zh-CN" altLang="en-US" sz="878" dirty="0"/>
              <a:t>判别</a:t>
            </a:r>
            <a:r>
              <a:rPr lang="en-US" altLang="zh-CN" sz="878" dirty="0"/>
              <a:t>0 or 1</a:t>
            </a:r>
            <a:r>
              <a:rPr lang="zh-CN" altLang="en-US" sz="878" dirty="0"/>
              <a:t>？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516916" y="3467000"/>
            <a:ext cx="956888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27"/>
            <a:r>
              <a:rPr lang="en-US" altLang="zh-CN" sz="1575" b="1" dirty="0" err="1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concat</a:t>
            </a:r>
            <a:endParaRPr lang="zh-CN" altLang="en-US" sz="1575" b="1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cxnSp>
        <p:nvCxnSpPr>
          <p:cNvPr id="103" name="直接箭头连接符 102"/>
          <p:cNvCxnSpPr/>
          <p:nvPr/>
        </p:nvCxnSpPr>
        <p:spPr>
          <a:xfrm>
            <a:off x="8438652" y="3169687"/>
            <a:ext cx="194466" cy="4849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5" name="直接箭头连接符 104"/>
          <p:cNvCxnSpPr/>
          <p:nvPr/>
        </p:nvCxnSpPr>
        <p:spPr>
          <a:xfrm flipV="1">
            <a:off x="7587251" y="3158912"/>
            <a:ext cx="270867" cy="427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6" name="文本框 105"/>
          <p:cNvSpPr txBox="1"/>
          <p:nvPr/>
        </p:nvSpPr>
        <p:spPr>
          <a:xfrm>
            <a:off x="5994888" y="3318674"/>
            <a:ext cx="382455" cy="332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27"/>
            <a:r>
              <a:rPr lang="en-US" altLang="zh-CN" sz="781" b="1" dirty="0" err="1">
                <a:solidFill>
                  <a:srgbClr val="5B9BD5"/>
                </a:solidFill>
                <a:latin typeface="等线" panose="020F0502020204030204"/>
                <a:ea typeface="等线" panose="02010600030101010101" pitchFamily="2" charset="-122"/>
              </a:rPr>
              <a:t>conv</a:t>
            </a:r>
            <a:endParaRPr lang="zh-CN" altLang="en-US" sz="781" b="1" dirty="0">
              <a:solidFill>
                <a:srgbClr val="5B9BD5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5968686" y="2330901"/>
            <a:ext cx="382455" cy="332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27"/>
            <a:r>
              <a:rPr lang="en-US" altLang="zh-CN" sz="781" b="1" dirty="0" err="1">
                <a:solidFill>
                  <a:srgbClr val="5B9BD5"/>
                </a:solidFill>
                <a:latin typeface="等线" panose="020F0502020204030204"/>
                <a:ea typeface="等线" panose="02010600030101010101" pitchFamily="2" charset="-122"/>
              </a:rPr>
              <a:t>conv</a:t>
            </a:r>
            <a:endParaRPr lang="zh-CN" altLang="en-US" sz="781" b="1" dirty="0">
              <a:solidFill>
                <a:srgbClr val="5B9BD5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7073732" y="2610849"/>
            <a:ext cx="382455" cy="332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27"/>
            <a:r>
              <a:rPr lang="en-US" altLang="zh-CN" sz="781" b="1" dirty="0" err="1">
                <a:solidFill>
                  <a:srgbClr val="5B9BD5"/>
                </a:solidFill>
                <a:latin typeface="等线" panose="020F0502020204030204"/>
                <a:ea typeface="等线" panose="02010600030101010101" pitchFamily="2" charset="-122"/>
              </a:rPr>
              <a:t>conv</a:t>
            </a:r>
            <a:endParaRPr lang="zh-CN" altLang="en-US" sz="781" b="1" dirty="0">
              <a:solidFill>
                <a:srgbClr val="5B9BD5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8115025" y="2847756"/>
            <a:ext cx="382455" cy="21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27"/>
            <a:r>
              <a:rPr lang="en-US" altLang="zh-CN" sz="781" b="1" dirty="0">
                <a:solidFill>
                  <a:srgbClr val="5B9BD5"/>
                </a:solidFill>
                <a:latin typeface="等线" panose="020F0502020204030204"/>
                <a:ea typeface="等线" panose="02010600030101010101" pitchFamily="2" charset="-122"/>
              </a:rPr>
              <a:t>FC</a:t>
            </a:r>
            <a:endParaRPr lang="zh-CN" altLang="en-US" sz="781" b="1" dirty="0">
              <a:solidFill>
                <a:srgbClr val="5B9BD5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grpSp>
        <p:nvGrpSpPr>
          <p:cNvPr id="118" name="组合 117"/>
          <p:cNvGrpSpPr/>
          <p:nvPr/>
        </p:nvGrpSpPr>
        <p:grpSpPr>
          <a:xfrm>
            <a:off x="8124720" y="3040809"/>
            <a:ext cx="330041" cy="298136"/>
            <a:chOff x="14840784" y="3771937"/>
            <a:chExt cx="676507" cy="611110"/>
          </a:xfrm>
        </p:grpSpPr>
        <p:sp>
          <p:nvSpPr>
            <p:cNvPr id="114" name="矩形 113"/>
            <p:cNvSpPr/>
            <p:nvPr/>
          </p:nvSpPr>
          <p:spPr>
            <a:xfrm>
              <a:off x="14840784" y="4177284"/>
              <a:ext cx="301577" cy="205763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117" name="组合 116"/>
            <p:cNvGrpSpPr/>
            <p:nvPr/>
          </p:nvGrpSpPr>
          <p:grpSpPr>
            <a:xfrm>
              <a:off x="14958791" y="3771937"/>
              <a:ext cx="558500" cy="524744"/>
              <a:chOff x="14543463" y="2800575"/>
              <a:chExt cx="558500" cy="524744"/>
            </a:xfrm>
          </p:grpSpPr>
          <p:sp>
            <p:nvSpPr>
              <p:cNvPr id="112" name="矩形 111"/>
              <p:cNvSpPr/>
              <p:nvPr/>
            </p:nvSpPr>
            <p:spPr>
              <a:xfrm>
                <a:off x="14800386" y="2800575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14750073" y="2894699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14646768" y="3007917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16" name="矩形 115"/>
              <p:cNvSpPr/>
              <p:nvPr/>
            </p:nvSpPr>
            <p:spPr>
              <a:xfrm>
                <a:off x="14543463" y="3119556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</p:grpSp>
      <p:grpSp>
        <p:nvGrpSpPr>
          <p:cNvPr id="119" name="组合 118"/>
          <p:cNvGrpSpPr/>
          <p:nvPr/>
        </p:nvGrpSpPr>
        <p:grpSpPr>
          <a:xfrm>
            <a:off x="7815748" y="3034259"/>
            <a:ext cx="330041" cy="298136"/>
            <a:chOff x="14840784" y="3771937"/>
            <a:chExt cx="676507" cy="611110"/>
          </a:xfrm>
        </p:grpSpPr>
        <p:sp>
          <p:nvSpPr>
            <p:cNvPr id="120" name="矩形 119"/>
            <p:cNvSpPr/>
            <p:nvPr/>
          </p:nvSpPr>
          <p:spPr>
            <a:xfrm>
              <a:off x="14840784" y="4177284"/>
              <a:ext cx="301577" cy="205763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121" name="组合 120"/>
            <p:cNvGrpSpPr/>
            <p:nvPr/>
          </p:nvGrpSpPr>
          <p:grpSpPr>
            <a:xfrm>
              <a:off x="14958791" y="3771937"/>
              <a:ext cx="558500" cy="524744"/>
              <a:chOff x="14543463" y="2800575"/>
              <a:chExt cx="558500" cy="524744"/>
            </a:xfrm>
          </p:grpSpPr>
          <p:sp>
            <p:nvSpPr>
              <p:cNvPr id="122" name="矩形 121"/>
              <p:cNvSpPr/>
              <p:nvPr/>
            </p:nvSpPr>
            <p:spPr>
              <a:xfrm>
                <a:off x="14800386" y="2800575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3" name="矩形 122"/>
              <p:cNvSpPr/>
              <p:nvPr/>
            </p:nvSpPr>
            <p:spPr>
              <a:xfrm>
                <a:off x="14750073" y="2894699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4" name="矩形 123"/>
              <p:cNvSpPr/>
              <p:nvPr/>
            </p:nvSpPr>
            <p:spPr>
              <a:xfrm>
                <a:off x="14646768" y="3007917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14543463" y="3119556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</p:grpSp>
      <p:cxnSp>
        <p:nvCxnSpPr>
          <p:cNvPr id="126" name="直接箭头连接符 125"/>
          <p:cNvCxnSpPr/>
          <p:nvPr/>
        </p:nvCxnSpPr>
        <p:spPr>
          <a:xfrm>
            <a:off x="8130656" y="3158912"/>
            <a:ext cx="103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6747875" y="1842869"/>
            <a:ext cx="984089" cy="272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6108"/>
            <a:r>
              <a:rPr lang="zh-CN" altLang="en-US" sz="1171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判别网络</a:t>
            </a:r>
          </a:p>
        </p:txBody>
      </p:sp>
    </p:spTree>
    <p:extLst>
      <p:ext uri="{BB962C8B-B14F-4D97-AF65-F5344CB8AC3E}">
        <p14:creationId xmlns:p14="http://schemas.microsoft.com/office/powerpoint/2010/main" val="14569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0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41" y="1639216"/>
            <a:ext cx="5571707" cy="40372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04" y="708310"/>
            <a:ext cx="844344" cy="77955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09670" y="209349"/>
            <a:ext cx="118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生成网络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005113" y="2171689"/>
            <a:ext cx="118859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卷积网络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005114" y="972611"/>
            <a:ext cx="118859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输入图像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18471" y="3700986"/>
            <a:ext cx="1361884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反卷积网络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842761" y="4991144"/>
            <a:ext cx="1361884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分类结果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016" y="5868885"/>
            <a:ext cx="948038" cy="88321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616393" y="6250491"/>
            <a:ext cx="149065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 smtClean="0"/>
              <a:t>Ground truth</a:t>
            </a:r>
            <a:endParaRPr lang="zh-CN" altLang="en-US" dirty="0"/>
          </a:p>
        </p:txBody>
      </p:sp>
      <p:sp>
        <p:nvSpPr>
          <p:cNvPr id="15" name="下箭头 14"/>
          <p:cNvSpPr/>
          <p:nvPr/>
        </p:nvSpPr>
        <p:spPr>
          <a:xfrm>
            <a:off x="2447242" y="1411980"/>
            <a:ext cx="229970" cy="647783"/>
          </a:xfrm>
          <a:prstGeom prst="downArrow">
            <a:avLst/>
          </a:prstGeom>
          <a:solidFill>
            <a:schemeClr val="accent2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下箭头 15"/>
          <p:cNvSpPr/>
          <p:nvPr/>
        </p:nvSpPr>
        <p:spPr>
          <a:xfrm>
            <a:off x="2498567" y="2696925"/>
            <a:ext cx="201689" cy="858508"/>
          </a:xfrm>
          <a:prstGeom prst="downArrow">
            <a:avLst/>
          </a:prstGeom>
          <a:solidFill>
            <a:schemeClr val="accent2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下箭头 16"/>
          <p:cNvSpPr/>
          <p:nvPr/>
        </p:nvSpPr>
        <p:spPr>
          <a:xfrm>
            <a:off x="2447242" y="4252281"/>
            <a:ext cx="229970" cy="647783"/>
          </a:xfrm>
          <a:prstGeom prst="downArrow">
            <a:avLst/>
          </a:prstGeom>
          <a:solidFill>
            <a:schemeClr val="accent2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endCxn id="21" idx="2"/>
          </p:cNvCxnSpPr>
          <p:nvPr/>
        </p:nvCxnSpPr>
        <p:spPr>
          <a:xfrm flipV="1">
            <a:off x="6289054" y="5017829"/>
            <a:ext cx="3222123" cy="919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9511177" y="4675182"/>
            <a:ext cx="685294" cy="685294"/>
            <a:chOff x="9568206" y="4991144"/>
            <a:chExt cx="685294" cy="685294"/>
          </a:xfrm>
        </p:grpSpPr>
        <p:sp>
          <p:nvSpPr>
            <p:cNvPr id="21" name="椭圆 20"/>
            <p:cNvSpPr/>
            <p:nvPr/>
          </p:nvSpPr>
          <p:spPr>
            <a:xfrm>
              <a:off x="9568206" y="4991144"/>
              <a:ext cx="685294" cy="685294"/>
            </a:xfrm>
            <a:prstGeom prst="ellipse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648334" y="5149125"/>
              <a:ext cx="525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/>
                <a:t>OR</a:t>
              </a:r>
              <a:endParaRPr lang="zh-CN" altLang="en-US" b="1" dirty="0"/>
            </a:p>
          </p:txBody>
        </p:sp>
      </p:grpSp>
      <p:cxnSp>
        <p:nvCxnSpPr>
          <p:cNvPr id="26" name="直接箭头连接符 25"/>
          <p:cNvCxnSpPr>
            <a:stCxn id="12" idx="3"/>
            <a:endCxn id="21" idx="2"/>
          </p:cNvCxnSpPr>
          <p:nvPr/>
        </p:nvCxnSpPr>
        <p:spPr>
          <a:xfrm flipV="1">
            <a:off x="6289054" y="5017829"/>
            <a:ext cx="3222123" cy="12926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621410" y="578681"/>
            <a:ext cx="7258638" cy="5209377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6289053" y="1108949"/>
            <a:ext cx="3302252" cy="78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93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604" y="1015407"/>
            <a:ext cx="5245622" cy="380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6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2.isprs.org/tl_files/isprs/wg34/images/examples_top_dsm_g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60" y="1012054"/>
            <a:ext cx="11916504" cy="469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46" y="1612915"/>
            <a:ext cx="2924175" cy="36099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44862" y="1553592"/>
            <a:ext cx="2982897" cy="372862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296400" y="1492828"/>
            <a:ext cx="2982897" cy="372862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54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16824" y="712408"/>
            <a:ext cx="3207915" cy="47438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77299" y="712410"/>
            <a:ext cx="3207916" cy="474387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16" y="347802"/>
            <a:ext cx="16954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3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071" y="1662989"/>
            <a:ext cx="2924175" cy="3609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233" y="1653741"/>
            <a:ext cx="2924175" cy="36284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381" y="1659255"/>
            <a:ext cx="2924175" cy="36174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6359" y="528221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(a)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正射遥感影像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69896" y="5382965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(b)DSM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08592" y="5382965"/>
            <a:ext cx="2505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(c)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Ground truth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25" y="1405536"/>
            <a:ext cx="29241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55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76" y="917174"/>
            <a:ext cx="732472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31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立方体 3"/>
          <p:cNvSpPr/>
          <p:nvPr/>
        </p:nvSpPr>
        <p:spPr>
          <a:xfrm>
            <a:off x="1466661" y="1059256"/>
            <a:ext cx="2064190" cy="3847722"/>
          </a:xfrm>
          <a:prstGeom prst="cube">
            <a:avLst>
              <a:gd name="adj" fmla="val 8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立方体 4"/>
          <p:cNvSpPr/>
          <p:nvPr/>
        </p:nvSpPr>
        <p:spPr>
          <a:xfrm>
            <a:off x="2688881" y="1643204"/>
            <a:ext cx="1525073" cy="2842788"/>
          </a:xfrm>
          <a:prstGeom prst="cube">
            <a:avLst>
              <a:gd name="adj" fmla="val 655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立方体 5"/>
          <p:cNvSpPr/>
          <p:nvPr/>
        </p:nvSpPr>
        <p:spPr>
          <a:xfrm>
            <a:off x="3624179" y="2143409"/>
            <a:ext cx="1179547" cy="2077770"/>
          </a:xfrm>
          <a:prstGeom prst="cube">
            <a:avLst>
              <a:gd name="adj" fmla="val 58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/>
          <p:cNvSpPr/>
          <p:nvPr/>
        </p:nvSpPr>
        <p:spPr>
          <a:xfrm>
            <a:off x="4470783" y="2516865"/>
            <a:ext cx="852537" cy="1501743"/>
          </a:xfrm>
          <a:prstGeom prst="cube">
            <a:avLst>
              <a:gd name="adj" fmla="val 46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/>
          <p:cNvSpPr/>
          <p:nvPr/>
        </p:nvSpPr>
        <p:spPr>
          <a:xfrm>
            <a:off x="5153881" y="2543459"/>
            <a:ext cx="852537" cy="1501743"/>
          </a:xfrm>
          <a:prstGeom prst="cube">
            <a:avLst>
              <a:gd name="adj" fmla="val 46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/>
          <p:cNvSpPr/>
          <p:nvPr/>
        </p:nvSpPr>
        <p:spPr>
          <a:xfrm>
            <a:off x="5881783" y="2983117"/>
            <a:ext cx="949576" cy="478134"/>
          </a:xfrm>
          <a:prstGeom prst="cube">
            <a:avLst>
              <a:gd name="adj" fmla="val 354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6841451" y="2983117"/>
            <a:ext cx="949576" cy="478134"/>
          </a:xfrm>
          <a:prstGeom prst="cube">
            <a:avLst>
              <a:gd name="adj" fmla="val 354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7633023" y="2543459"/>
            <a:ext cx="852537" cy="1501743"/>
          </a:xfrm>
          <a:prstGeom prst="cube">
            <a:avLst>
              <a:gd name="adj" fmla="val 46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8316997" y="2543459"/>
            <a:ext cx="852537" cy="1501743"/>
          </a:xfrm>
          <a:prstGeom prst="cube">
            <a:avLst>
              <a:gd name="adj" fmla="val 46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8592688" y="1343873"/>
            <a:ext cx="2064190" cy="3847722"/>
          </a:xfrm>
          <a:prstGeom prst="cube">
            <a:avLst>
              <a:gd name="adj" fmla="val 8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53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6215">
            <a:off x="381256" y="633663"/>
            <a:ext cx="3204557" cy="5018983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grpSp>
        <p:nvGrpSpPr>
          <p:cNvPr id="3" name="组合 2"/>
          <p:cNvGrpSpPr/>
          <p:nvPr/>
        </p:nvGrpSpPr>
        <p:grpSpPr>
          <a:xfrm>
            <a:off x="1692907" y="1395169"/>
            <a:ext cx="8704861" cy="4097485"/>
            <a:chOff x="1466661" y="1059256"/>
            <a:chExt cx="8733556" cy="4046898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" name="立方体 3"/>
            <p:cNvSpPr/>
            <p:nvPr/>
          </p:nvSpPr>
          <p:spPr>
            <a:xfrm>
              <a:off x="1466661" y="1059256"/>
              <a:ext cx="2064190" cy="3847722"/>
            </a:xfrm>
            <a:prstGeom prst="cube">
              <a:avLst>
                <a:gd name="adj" fmla="val 83333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立方体 4"/>
            <p:cNvSpPr/>
            <p:nvPr/>
          </p:nvSpPr>
          <p:spPr>
            <a:xfrm>
              <a:off x="2688878" y="1643204"/>
              <a:ext cx="1525073" cy="2842788"/>
            </a:xfrm>
            <a:prstGeom prst="cube">
              <a:avLst>
                <a:gd name="adj" fmla="val 65524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立方体 5"/>
            <p:cNvSpPr/>
            <p:nvPr/>
          </p:nvSpPr>
          <p:spPr>
            <a:xfrm>
              <a:off x="3624177" y="2143408"/>
              <a:ext cx="1179547" cy="2077770"/>
            </a:xfrm>
            <a:prstGeom prst="cube">
              <a:avLst>
                <a:gd name="adj" fmla="val 58966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立方体 6"/>
            <p:cNvSpPr/>
            <p:nvPr/>
          </p:nvSpPr>
          <p:spPr>
            <a:xfrm>
              <a:off x="4470781" y="2516863"/>
              <a:ext cx="852537" cy="1501743"/>
            </a:xfrm>
            <a:prstGeom prst="cube">
              <a:avLst>
                <a:gd name="adj" fmla="val 46223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5153879" y="2543456"/>
              <a:ext cx="852537" cy="1501743"/>
            </a:xfrm>
            <a:prstGeom prst="cube">
              <a:avLst>
                <a:gd name="adj" fmla="val 46223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5881783" y="2983117"/>
              <a:ext cx="949576" cy="478134"/>
            </a:xfrm>
            <a:prstGeom prst="cube">
              <a:avLst>
                <a:gd name="adj" fmla="val 35416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6841451" y="2983117"/>
              <a:ext cx="949576" cy="478134"/>
            </a:xfrm>
            <a:prstGeom prst="cube">
              <a:avLst>
                <a:gd name="adj" fmla="val 35416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立方体 11"/>
            <p:cNvSpPr/>
            <p:nvPr/>
          </p:nvSpPr>
          <p:spPr>
            <a:xfrm>
              <a:off x="7771121" y="2471312"/>
              <a:ext cx="852537" cy="1501743"/>
            </a:xfrm>
            <a:prstGeom prst="cube">
              <a:avLst>
                <a:gd name="adj" fmla="val 46223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8136027" y="1258432"/>
              <a:ext cx="2064190" cy="3847722"/>
            </a:xfrm>
            <a:prstGeom prst="cube">
              <a:avLst>
                <a:gd name="adj" fmla="val 83333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907">
            <a:off x="9176575" y="1377956"/>
            <a:ext cx="2657718" cy="3930240"/>
          </a:xfrm>
          <a:prstGeom prst="rect">
            <a:avLst/>
          </a:prstGeom>
          <a:scene3d>
            <a:camera prst="isometricLeftDown">
              <a:rot lat="1800001" lon="2700000" rev="3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6026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646000" y="1039186"/>
            <a:ext cx="10199723" cy="4779541"/>
            <a:chOff x="361912" y="1332148"/>
            <a:chExt cx="10199723" cy="477954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912" y="2074045"/>
              <a:ext cx="1572347" cy="145169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9509" y="4173424"/>
              <a:ext cx="1582126" cy="1473953"/>
            </a:xfrm>
            <a:prstGeom prst="rect">
              <a:avLst/>
            </a:prstGeom>
          </p:spPr>
        </p:pic>
        <p:cxnSp>
          <p:nvCxnSpPr>
            <p:cNvPr id="7" name="直接箭头连接符 6"/>
            <p:cNvCxnSpPr/>
            <p:nvPr/>
          </p:nvCxnSpPr>
          <p:spPr>
            <a:xfrm flipV="1">
              <a:off x="1927324" y="2808117"/>
              <a:ext cx="235635" cy="38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2165201" y="1626833"/>
              <a:ext cx="79899" cy="23792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/>
            <p:cNvCxnSpPr/>
            <p:nvPr/>
          </p:nvCxnSpPr>
          <p:spPr>
            <a:xfrm>
              <a:off x="2201662" y="2816441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2413340" y="1620450"/>
              <a:ext cx="79899" cy="23792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684109" y="2074045"/>
              <a:ext cx="70671" cy="145926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2899119" y="2074045"/>
              <a:ext cx="116960" cy="14592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/>
            <p:nvPr/>
          </p:nvCxnSpPr>
          <p:spPr>
            <a:xfrm>
              <a:off x="2447184" y="2812001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>
              <a:off x="2696235" y="2803679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2957599" y="2820323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3167307" y="2074045"/>
              <a:ext cx="116960" cy="14592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3306452" y="2439763"/>
              <a:ext cx="1021522" cy="775548"/>
              <a:chOff x="4384032" y="2643949"/>
              <a:chExt cx="1021522" cy="775548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4581079" y="2643949"/>
                <a:ext cx="106425" cy="77554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7" name="直接箭头连接符 26"/>
              <p:cNvCxnSpPr/>
              <p:nvPr/>
            </p:nvCxnSpPr>
            <p:spPr>
              <a:xfrm>
                <a:off x="4384032" y="3024509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矩形 29"/>
              <p:cNvSpPr/>
              <p:nvPr/>
            </p:nvSpPr>
            <p:spPr>
              <a:xfrm>
                <a:off x="4830608" y="2643949"/>
                <a:ext cx="106425" cy="775548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直接箭头连接符 30"/>
              <p:cNvCxnSpPr/>
              <p:nvPr/>
            </p:nvCxnSpPr>
            <p:spPr>
              <a:xfrm>
                <a:off x="4634291" y="3031723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矩形 31"/>
              <p:cNvSpPr/>
              <p:nvPr/>
            </p:nvSpPr>
            <p:spPr>
              <a:xfrm>
                <a:off x="5061707" y="2643949"/>
                <a:ext cx="106425" cy="775548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3" name="直接箭头连接符 32"/>
              <p:cNvCxnSpPr/>
              <p:nvPr/>
            </p:nvCxnSpPr>
            <p:spPr>
              <a:xfrm>
                <a:off x="4868885" y="2995658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矩形 33"/>
              <p:cNvSpPr/>
              <p:nvPr/>
            </p:nvSpPr>
            <p:spPr>
              <a:xfrm>
                <a:off x="5299129" y="2643949"/>
                <a:ext cx="106425" cy="775548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5" name="直接箭头连接符 34"/>
              <p:cNvCxnSpPr/>
              <p:nvPr/>
            </p:nvCxnSpPr>
            <p:spPr>
              <a:xfrm>
                <a:off x="5087451" y="3007865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/>
            <p:cNvGrpSpPr/>
            <p:nvPr/>
          </p:nvGrpSpPr>
          <p:grpSpPr>
            <a:xfrm>
              <a:off x="4233906" y="2600524"/>
              <a:ext cx="907148" cy="414074"/>
              <a:chOff x="4384032" y="2643947"/>
              <a:chExt cx="741839" cy="77555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4581081" y="2643949"/>
                <a:ext cx="148479" cy="77554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0" name="直接箭头连接符 39"/>
              <p:cNvCxnSpPr/>
              <p:nvPr/>
            </p:nvCxnSpPr>
            <p:spPr>
              <a:xfrm>
                <a:off x="4384032" y="3024509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矩形 40"/>
              <p:cNvSpPr/>
              <p:nvPr/>
            </p:nvSpPr>
            <p:spPr>
              <a:xfrm>
                <a:off x="4830608" y="2643947"/>
                <a:ext cx="146360" cy="775548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" name="直接箭头连接符 41"/>
              <p:cNvCxnSpPr/>
              <p:nvPr/>
            </p:nvCxnSpPr>
            <p:spPr>
              <a:xfrm>
                <a:off x="4634291" y="3031723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/>
              <p:nvPr/>
            </p:nvCxnSpPr>
            <p:spPr>
              <a:xfrm>
                <a:off x="4976967" y="3031720"/>
                <a:ext cx="14890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矩形 47"/>
            <p:cNvSpPr/>
            <p:nvPr/>
          </p:nvSpPr>
          <p:spPr>
            <a:xfrm>
              <a:off x="5149587" y="2596642"/>
              <a:ext cx="178974" cy="414073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5496583" y="2584435"/>
              <a:ext cx="178974" cy="414073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9" name="直接箭头连接符 58"/>
            <p:cNvCxnSpPr/>
            <p:nvPr/>
          </p:nvCxnSpPr>
          <p:spPr>
            <a:xfrm>
              <a:off x="5328561" y="2831235"/>
              <a:ext cx="18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>
              <a:off x="5675557" y="2828275"/>
              <a:ext cx="18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5854531" y="2682166"/>
              <a:ext cx="418105" cy="28526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2" name="直接箭头连接符 61"/>
            <p:cNvCxnSpPr/>
            <p:nvPr/>
          </p:nvCxnSpPr>
          <p:spPr>
            <a:xfrm>
              <a:off x="6253856" y="2831011"/>
              <a:ext cx="182085" cy="0"/>
            </a:xfrm>
            <a:prstGeom prst="straightConnector1">
              <a:avLst/>
            </a:prstGeom>
            <a:ln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/>
            <p:cNvSpPr/>
            <p:nvPr/>
          </p:nvSpPr>
          <p:spPr>
            <a:xfrm>
              <a:off x="6432830" y="2684902"/>
              <a:ext cx="418105" cy="285269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6" name="直接箭头连接符 65"/>
            <p:cNvCxnSpPr/>
            <p:nvPr/>
          </p:nvCxnSpPr>
          <p:spPr>
            <a:xfrm>
              <a:off x="6832155" y="2823797"/>
              <a:ext cx="182085" cy="0"/>
            </a:xfrm>
            <a:prstGeom prst="straightConnector1">
              <a:avLst/>
            </a:prstGeom>
            <a:ln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>
              <a:off x="7011129" y="2677688"/>
              <a:ext cx="418105" cy="285269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8" name="直接箭头连接符 67"/>
            <p:cNvCxnSpPr/>
            <p:nvPr/>
          </p:nvCxnSpPr>
          <p:spPr>
            <a:xfrm>
              <a:off x="7427586" y="2831011"/>
              <a:ext cx="182085" cy="0"/>
            </a:xfrm>
            <a:prstGeom prst="straightConnector1">
              <a:avLst/>
            </a:prstGeom>
            <a:ln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68"/>
            <p:cNvSpPr/>
            <p:nvPr/>
          </p:nvSpPr>
          <p:spPr>
            <a:xfrm>
              <a:off x="7606560" y="2684902"/>
              <a:ext cx="418105" cy="285269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箭头连接符 71"/>
            <p:cNvCxnSpPr/>
            <p:nvPr/>
          </p:nvCxnSpPr>
          <p:spPr>
            <a:xfrm>
              <a:off x="8023017" y="2807153"/>
              <a:ext cx="18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 72"/>
            <p:cNvSpPr/>
            <p:nvPr/>
          </p:nvSpPr>
          <p:spPr>
            <a:xfrm>
              <a:off x="8201991" y="2755536"/>
              <a:ext cx="418105" cy="96286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箭头连接符 73"/>
            <p:cNvCxnSpPr/>
            <p:nvPr/>
          </p:nvCxnSpPr>
          <p:spPr>
            <a:xfrm>
              <a:off x="8620096" y="2798959"/>
              <a:ext cx="18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8828963" y="2759010"/>
              <a:ext cx="418105" cy="96286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8" name="直接箭头连接符 77"/>
            <p:cNvCxnSpPr/>
            <p:nvPr/>
          </p:nvCxnSpPr>
          <p:spPr>
            <a:xfrm>
              <a:off x="9247068" y="2823797"/>
              <a:ext cx="18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/>
            <p:cNvSpPr/>
            <p:nvPr/>
          </p:nvSpPr>
          <p:spPr>
            <a:xfrm>
              <a:off x="9397426" y="2759010"/>
              <a:ext cx="418105" cy="96286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7140390" y="3215311"/>
              <a:ext cx="159582" cy="41407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7801594" y="3596393"/>
              <a:ext cx="106425" cy="77554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6021513" y="3785650"/>
              <a:ext cx="84140" cy="414073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7131608" y="3768612"/>
              <a:ext cx="168364" cy="431111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4486719" y="4522627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8614691" y="3732473"/>
              <a:ext cx="79899" cy="23792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6649385" y="3373074"/>
              <a:ext cx="104895" cy="98545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9" name="直接箭头连接符 88"/>
            <p:cNvCxnSpPr>
              <a:stCxn id="39" idx="2"/>
              <a:endCxn id="84" idx="0"/>
            </p:cNvCxnSpPr>
            <p:nvPr/>
          </p:nvCxnSpPr>
          <p:spPr>
            <a:xfrm flipH="1">
              <a:off x="4539932" y="3014598"/>
              <a:ext cx="25716" cy="150802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>
              <a:stCxn id="61" idx="2"/>
            </p:cNvCxnSpPr>
            <p:nvPr/>
          </p:nvCxnSpPr>
          <p:spPr>
            <a:xfrm flipH="1">
              <a:off x="6063583" y="2967435"/>
              <a:ext cx="1" cy="80117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肘形连接符 92"/>
            <p:cNvCxnSpPr>
              <a:stCxn id="79" idx="3"/>
              <a:endCxn id="87" idx="1"/>
            </p:cNvCxnSpPr>
            <p:nvPr/>
          </p:nvCxnSpPr>
          <p:spPr>
            <a:xfrm flipH="1">
              <a:off x="6649385" y="2807153"/>
              <a:ext cx="3166146" cy="615194"/>
            </a:xfrm>
            <a:prstGeom prst="bentConnector5">
              <a:avLst>
                <a:gd name="adj1" fmla="val -7220"/>
                <a:gd name="adj2" fmla="val 49908"/>
                <a:gd name="adj3" fmla="val 10722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/>
            <p:nvPr/>
          </p:nvCxnSpPr>
          <p:spPr>
            <a:xfrm>
              <a:off x="6754280" y="3422345"/>
              <a:ext cx="386110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/>
            <p:nvPr/>
          </p:nvCxnSpPr>
          <p:spPr>
            <a:xfrm>
              <a:off x="6347363" y="3984167"/>
              <a:ext cx="775144" cy="851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箭头连接符 102"/>
            <p:cNvCxnSpPr>
              <a:stCxn id="80" idx="2"/>
              <a:endCxn id="83" idx="0"/>
            </p:cNvCxnSpPr>
            <p:nvPr/>
          </p:nvCxnSpPr>
          <p:spPr>
            <a:xfrm flipH="1">
              <a:off x="7215790" y="3629384"/>
              <a:ext cx="4391" cy="1392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箭头连接符 104"/>
            <p:cNvCxnSpPr>
              <a:stCxn id="83" idx="3"/>
              <a:endCxn id="81" idx="1"/>
            </p:cNvCxnSpPr>
            <p:nvPr/>
          </p:nvCxnSpPr>
          <p:spPr>
            <a:xfrm flipV="1">
              <a:off x="7299972" y="3984167"/>
              <a:ext cx="501622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矩形 108"/>
            <p:cNvSpPr/>
            <p:nvPr/>
          </p:nvSpPr>
          <p:spPr>
            <a:xfrm>
              <a:off x="7802442" y="4545987"/>
              <a:ext cx="105578" cy="75218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/>
            <p:cNvSpPr/>
            <p:nvPr/>
          </p:nvSpPr>
          <p:spPr>
            <a:xfrm>
              <a:off x="4934716" y="4522627"/>
              <a:ext cx="106425" cy="77554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2" name="直接箭头连接符 111"/>
            <p:cNvCxnSpPr>
              <a:stCxn id="84" idx="3"/>
              <a:endCxn id="110" idx="1"/>
            </p:cNvCxnSpPr>
            <p:nvPr/>
          </p:nvCxnSpPr>
          <p:spPr>
            <a:xfrm>
              <a:off x="4593144" y="4910401"/>
              <a:ext cx="3415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箭头连接符 112"/>
            <p:cNvCxnSpPr>
              <a:endCxn id="109" idx="1"/>
            </p:cNvCxnSpPr>
            <p:nvPr/>
          </p:nvCxnSpPr>
          <p:spPr>
            <a:xfrm>
              <a:off x="5039756" y="4910401"/>
              <a:ext cx="2762686" cy="11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/>
            <p:cNvCxnSpPr>
              <a:stCxn id="81" idx="2"/>
              <a:endCxn id="109" idx="0"/>
            </p:cNvCxnSpPr>
            <p:nvPr/>
          </p:nvCxnSpPr>
          <p:spPr>
            <a:xfrm>
              <a:off x="7854807" y="4371941"/>
              <a:ext cx="424" cy="17404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>
              <a:stCxn id="109" idx="3"/>
            </p:cNvCxnSpPr>
            <p:nvPr/>
          </p:nvCxnSpPr>
          <p:spPr>
            <a:xfrm flipV="1">
              <a:off x="7908020" y="4910401"/>
              <a:ext cx="746621" cy="11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本框 119"/>
            <p:cNvSpPr txBox="1"/>
            <p:nvPr/>
          </p:nvSpPr>
          <p:spPr>
            <a:xfrm>
              <a:off x="607954" y="1755818"/>
              <a:ext cx="15099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224</a:t>
              </a:r>
              <a:r>
                <a:rPr lang="zh-CN" altLang="en-US" sz="1600" b="1" dirty="0"/>
                <a:t>*</a:t>
              </a:r>
              <a:r>
                <a:rPr lang="en-US" altLang="zh-CN" sz="1600" b="1" dirty="0"/>
                <a:t>224</a:t>
              </a:r>
              <a:r>
                <a:rPr lang="zh-CN" altLang="en-US" sz="1600" b="1" dirty="0"/>
                <a:t>*</a:t>
              </a:r>
              <a:r>
                <a:rPr lang="en-US" altLang="zh-CN" sz="1600" b="1" dirty="0"/>
                <a:t>3</a:t>
              </a:r>
              <a:endParaRPr lang="zh-CN" altLang="en-US" sz="1600" b="1" dirty="0"/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3872486" y="2111195"/>
              <a:ext cx="783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5B9BD5"/>
                  </a:solidFill>
                </a:rPr>
                <a:t>conv3</a:t>
              </a:r>
              <a:endParaRPr lang="zh-CN" altLang="en-US" sz="1600" b="1" dirty="0">
                <a:solidFill>
                  <a:srgbClr val="5B9BD5"/>
                </a:solidFill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2469985" y="1720954"/>
              <a:ext cx="69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B050"/>
                  </a:solidFill>
                </a:rPr>
                <a:t>pool1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2061183" y="1332148"/>
              <a:ext cx="817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5B9BD5"/>
                  </a:solidFill>
                </a:rPr>
                <a:t>conv1</a:t>
              </a:r>
              <a:endParaRPr lang="zh-CN" altLang="en-US" sz="1600" b="1" dirty="0">
                <a:solidFill>
                  <a:srgbClr val="5B9BD5"/>
                </a:solidFill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4715789" y="4206871"/>
              <a:ext cx="609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595959"/>
                  </a:solidFill>
                </a:rPr>
                <a:t>crop</a:t>
              </a:r>
              <a:endParaRPr lang="zh-CN" altLang="en-US" sz="1600" b="1" dirty="0">
                <a:solidFill>
                  <a:srgbClr val="595959"/>
                </a:solidFill>
              </a:endParaRP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4273291" y="2312880"/>
              <a:ext cx="69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B050"/>
                  </a:solidFill>
                </a:rPr>
                <a:t>pool3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4967876" y="2233478"/>
              <a:ext cx="783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5B9BD5"/>
                  </a:solidFill>
                </a:rPr>
                <a:t>conv4</a:t>
              </a:r>
              <a:endParaRPr lang="zh-CN" altLang="en-US" sz="1600" b="1" dirty="0">
                <a:solidFill>
                  <a:srgbClr val="5B9BD5"/>
                </a:solidFill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5704708" y="2367801"/>
              <a:ext cx="69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B050"/>
                  </a:solidFill>
                </a:rPr>
                <a:t>pool4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6765929" y="2314499"/>
              <a:ext cx="783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5B9BD5"/>
                  </a:solidFill>
                </a:rPr>
                <a:t>conv5</a:t>
              </a:r>
              <a:endParaRPr lang="zh-CN" altLang="en-US" sz="1600" b="1" dirty="0">
                <a:solidFill>
                  <a:srgbClr val="5B9BD5"/>
                </a:solidFill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8963363" y="2355724"/>
              <a:ext cx="783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5B9BD5"/>
                  </a:solidFill>
                </a:rPr>
                <a:t>conv6</a:t>
              </a:r>
              <a:endParaRPr lang="zh-CN" altLang="en-US" sz="1600" b="1" dirty="0">
                <a:solidFill>
                  <a:srgbClr val="5B9BD5"/>
                </a:solidFill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8039401" y="2414011"/>
              <a:ext cx="69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B050"/>
                  </a:solidFill>
                </a:rPr>
                <a:t>pool5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6296192" y="3792798"/>
              <a:ext cx="84140" cy="41407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8" name="直接箭头连接符 137"/>
            <p:cNvCxnSpPr>
              <a:stCxn id="82" idx="3"/>
              <a:endCxn id="133" idx="1"/>
            </p:cNvCxnSpPr>
            <p:nvPr/>
          </p:nvCxnSpPr>
          <p:spPr>
            <a:xfrm>
              <a:off x="6105653" y="3992687"/>
              <a:ext cx="190539" cy="714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箭头连接符 139"/>
            <p:cNvCxnSpPr>
              <a:endCxn id="5" idx="1"/>
            </p:cNvCxnSpPr>
            <p:nvPr/>
          </p:nvCxnSpPr>
          <p:spPr>
            <a:xfrm flipV="1">
              <a:off x="8691877" y="4910401"/>
              <a:ext cx="287632" cy="804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文本框 142"/>
            <p:cNvSpPr txBox="1"/>
            <p:nvPr/>
          </p:nvSpPr>
          <p:spPr>
            <a:xfrm>
              <a:off x="484205" y="3604022"/>
              <a:ext cx="1222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输入图像</a:t>
              </a: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9121608" y="5647377"/>
              <a:ext cx="1440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输出分割图</a:t>
              </a:r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5530793" y="1558526"/>
              <a:ext cx="20545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‘</a:t>
              </a:r>
              <a:r>
                <a:rPr lang="zh-CN" altLang="en-US" sz="2000" b="1" dirty="0"/>
                <a:t>卷积化</a:t>
              </a:r>
              <a:r>
                <a:rPr lang="en-US" altLang="zh-CN" sz="2000" b="1" dirty="0"/>
                <a:t>’</a:t>
              </a:r>
              <a:endParaRPr lang="zh-CN" altLang="en-US" sz="2000" b="1" dirty="0"/>
            </a:p>
          </p:txBody>
        </p:sp>
        <p:sp>
          <p:nvSpPr>
            <p:cNvPr id="146" name="矩形 145"/>
            <p:cNvSpPr/>
            <p:nvPr/>
          </p:nvSpPr>
          <p:spPr>
            <a:xfrm>
              <a:off x="6499770" y="5328015"/>
              <a:ext cx="108555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/>
                <a:t>‘</a:t>
              </a:r>
              <a:r>
                <a:rPr lang="zh-CN" altLang="en-US" sz="2000" b="1" dirty="0"/>
                <a:t>反卷积</a:t>
              </a:r>
              <a:r>
                <a:rPr lang="en-US" altLang="zh-CN" sz="2000" b="1" dirty="0"/>
                <a:t>’</a:t>
              </a:r>
              <a:endParaRPr lang="zh-CN" altLang="en-US" sz="2000" b="1" dirty="0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5432355" y="4333837"/>
              <a:ext cx="11641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/>
                <a:t>‘Skip’</a:t>
              </a:r>
              <a:r>
                <a:rPr lang="zh-CN" altLang="en-US" b="1" dirty="0"/>
                <a:t>连接</a:t>
              </a: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3286805" y="2141883"/>
              <a:ext cx="69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B050"/>
                  </a:solidFill>
                </a:rPr>
                <a:t>pool2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6128612" y="3505895"/>
              <a:ext cx="609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595959"/>
                  </a:solidFill>
                </a:rPr>
                <a:t>crop</a:t>
              </a:r>
              <a:endParaRPr lang="zh-CN" altLang="en-US" sz="1600" b="1" dirty="0">
                <a:solidFill>
                  <a:srgbClr val="595959"/>
                </a:solidFill>
              </a:endParaRPr>
            </a:p>
          </p:txBody>
        </p:sp>
        <p:sp>
          <p:nvSpPr>
            <p:cNvPr id="150" name="矩形 149"/>
            <p:cNvSpPr/>
            <p:nvPr/>
          </p:nvSpPr>
          <p:spPr>
            <a:xfrm>
              <a:off x="3284267" y="4928843"/>
              <a:ext cx="12801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/>
                <a:t>‘Prediction’</a:t>
              </a:r>
              <a:endParaRPr lang="zh-CN" altLang="en-US" b="1" dirty="0"/>
            </a:p>
          </p:txBody>
        </p:sp>
        <p:sp>
          <p:nvSpPr>
            <p:cNvPr id="151" name="矩形 150"/>
            <p:cNvSpPr/>
            <p:nvPr/>
          </p:nvSpPr>
          <p:spPr>
            <a:xfrm>
              <a:off x="8255144" y="3341078"/>
              <a:ext cx="8711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ED7D31"/>
                  </a:solidFill>
                </a:rPr>
                <a:t>deconv</a:t>
              </a:r>
              <a:endParaRPr lang="zh-CN" altLang="en-US" b="1" dirty="0">
                <a:solidFill>
                  <a:srgbClr val="ED7D31"/>
                </a:solidFill>
              </a:endParaRPr>
            </a:p>
          </p:txBody>
        </p:sp>
        <p:sp>
          <p:nvSpPr>
            <p:cNvPr id="152" name="矩形 151"/>
            <p:cNvSpPr/>
            <p:nvPr/>
          </p:nvSpPr>
          <p:spPr>
            <a:xfrm>
              <a:off x="7380040" y="3273015"/>
              <a:ext cx="8711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ED7D31"/>
                  </a:solidFill>
                </a:rPr>
                <a:t>deconv</a:t>
              </a:r>
              <a:endParaRPr lang="zh-CN" altLang="en-US" b="1" dirty="0">
                <a:solidFill>
                  <a:srgbClr val="ED7D3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03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âVGG 16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60" y="798993"/>
            <a:ext cx="10148192" cy="280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4341184" y="4758431"/>
            <a:ext cx="81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Vgg 16</a:t>
            </a:r>
          </a:p>
        </p:txBody>
      </p:sp>
    </p:spTree>
    <p:extLst>
      <p:ext uri="{BB962C8B-B14F-4D97-AF65-F5344CB8AC3E}">
        <p14:creationId xmlns:p14="http://schemas.microsoft.com/office/powerpoint/2010/main" val="424652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ic3.zhimg.com/80/v2-7f36c655f202202843095377471387b9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478" y="1684880"/>
            <a:ext cx="20955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ic4.zhimg.com/80/v2-5dd3a09e8368884b629e9cb7279f311e_h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276" y="1537241"/>
            <a:ext cx="2257425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184990" y="3816989"/>
            <a:ext cx="217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反卷积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21179" y="3846950"/>
            <a:ext cx="217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卷积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24253" y="1961965"/>
            <a:ext cx="129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输出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24254" y="3126271"/>
            <a:ext cx="129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1633491" y="2414728"/>
            <a:ext cx="0" cy="7115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580207" y="1961965"/>
            <a:ext cx="129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580208" y="3126271"/>
            <a:ext cx="129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输出</a:t>
            </a: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4875319" y="2414725"/>
            <a:ext cx="0" cy="6799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28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91" y="896554"/>
            <a:ext cx="3083074" cy="34673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493" y="916152"/>
            <a:ext cx="3083074" cy="3467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246" y="916151"/>
            <a:ext cx="3073925" cy="3494761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2215300" y="5184742"/>
            <a:ext cx="424206" cy="235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15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9004" y="1616969"/>
            <a:ext cx="1650014" cy="16500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77704" y="1616969"/>
            <a:ext cx="1650014" cy="16500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77054" y="1616969"/>
            <a:ext cx="1650014" cy="16500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354" y="1616969"/>
            <a:ext cx="1650014" cy="165001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29367" y="3382394"/>
            <a:ext cx="94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原始图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353434" y="3400149"/>
            <a:ext cx="169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Ground truth </a:t>
            </a:r>
            <a:r>
              <a:rPr lang="zh-CN" altLang="en-US" dirty="0"/>
              <a:t>图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656158" y="3400148"/>
            <a:ext cx="157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无对抗网络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855508" y="3382394"/>
            <a:ext cx="157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有对抗网络</a:t>
            </a:r>
          </a:p>
        </p:txBody>
      </p:sp>
    </p:spTree>
    <p:extLst>
      <p:ext uri="{BB962C8B-B14F-4D97-AF65-F5344CB8AC3E}">
        <p14:creationId xmlns:p14="http://schemas.microsoft.com/office/powerpoint/2010/main" val="214396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4391</TotalTime>
  <Words>196</Words>
  <Application>Microsoft Office PowerPoint</Application>
  <PresentationFormat>宽屏</PresentationFormat>
  <Paragraphs>103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等线</vt:lpstr>
      <vt:lpstr>等线 Light</vt:lpstr>
      <vt:lpstr>黑体</vt:lpstr>
      <vt:lpstr>宋体</vt:lpstr>
      <vt:lpstr>微软雅黑</vt:lpstr>
      <vt:lpstr>Arial</vt:lpstr>
      <vt:lpstr>Calibri</vt:lpstr>
      <vt:lpstr>Calibri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Jiang Tao</dc:creator>
  <cp:lastModifiedBy>Jiang Tao</cp:lastModifiedBy>
  <cp:revision>41</cp:revision>
  <dcterms:created xsi:type="dcterms:W3CDTF">2019-04-02T12:17:07Z</dcterms:created>
  <dcterms:modified xsi:type="dcterms:W3CDTF">2019-04-24T13:35:33Z</dcterms:modified>
</cp:coreProperties>
</file>